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0" r:id="rId1"/>
  </p:sldMasterIdLst>
  <p:sldIdLst>
    <p:sldId id="256" r:id="rId2"/>
    <p:sldId id="257" r:id="rId3"/>
    <p:sldId id="258" r:id="rId4"/>
    <p:sldId id="264" r:id="rId5"/>
    <p:sldId id="259" r:id="rId6"/>
    <p:sldId id="260" r:id="rId7"/>
    <p:sldId id="269" r:id="rId8"/>
    <p:sldId id="271" r:id="rId9"/>
    <p:sldId id="262" r:id="rId10"/>
    <p:sldId id="261" r:id="rId11"/>
    <p:sldId id="267" r:id="rId12"/>
    <p:sldId id="265" r:id="rId13"/>
    <p:sldId id="266" r:id="rId14"/>
    <p:sldId id="268" r:id="rId15"/>
    <p:sldId id="263" r:id="rId16"/>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643"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8EE841C-0EF5-45DC-B86C-52D62B0150B0}" type="doc">
      <dgm:prSet loTypeId="urn:microsoft.com/office/officeart/2008/layout/LinedList" loCatId="list" qsTypeId="urn:microsoft.com/office/officeart/2005/8/quickstyle/simple1" qsCatId="simple" csTypeId="urn:microsoft.com/office/officeart/2005/8/colors/colorful5" csCatId="colorful"/>
      <dgm:spPr/>
      <dgm:t>
        <a:bodyPr/>
        <a:lstStyle/>
        <a:p>
          <a:endParaRPr lang="en-US"/>
        </a:p>
      </dgm:t>
    </dgm:pt>
    <dgm:pt modelId="{7964773B-E202-4C8F-A14E-7285C369384F}">
      <dgm:prSet/>
      <dgm:spPr/>
      <dgm:t>
        <a:bodyPr/>
        <a:lstStyle/>
        <a:p>
          <a:r>
            <a:rPr lang="en-US" b="0" i="0"/>
            <a:t>Small investors and innovators want to explore specialized bakery chains whose requirements are for convenience and differentiating products</a:t>
          </a:r>
          <a:endParaRPr lang="en-US"/>
        </a:p>
      </dgm:t>
    </dgm:pt>
    <dgm:pt modelId="{E2E115D5-42A1-482C-A6F7-1A7306A82AA0}" type="parTrans" cxnId="{56E93752-CF06-4982-8948-EBD8C519CB9A}">
      <dgm:prSet/>
      <dgm:spPr/>
      <dgm:t>
        <a:bodyPr/>
        <a:lstStyle/>
        <a:p>
          <a:endParaRPr lang="en-US"/>
        </a:p>
      </dgm:t>
    </dgm:pt>
    <dgm:pt modelId="{D208F6A1-5DFB-4122-9D5C-C698688E4B2F}" type="sibTrans" cxnId="{56E93752-CF06-4982-8948-EBD8C519CB9A}">
      <dgm:prSet/>
      <dgm:spPr/>
      <dgm:t>
        <a:bodyPr/>
        <a:lstStyle/>
        <a:p>
          <a:endParaRPr lang="en-US"/>
        </a:p>
      </dgm:t>
    </dgm:pt>
    <dgm:pt modelId="{9C2A57C7-3544-4D05-8486-48533F2B6239}">
      <dgm:prSet/>
      <dgm:spPr/>
      <dgm:t>
        <a:bodyPr/>
        <a:lstStyle/>
        <a:p>
          <a:r>
            <a:rPr lang="en-US"/>
            <a:t>The locations must combine an adequate balance between the rental cost per square meter, that there are complementary attractive places and that there is a minimum volume of population residing in the vicinity</a:t>
          </a:r>
        </a:p>
      </dgm:t>
    </dgm:pt>
    <dgm:pt modelId="{329CDF4D-425F-486D-A08C-7671F818E530}" type="parTrans" cxnId="{C6507440-9882-463E-97B9-E498BE93B8E0}">
      <dgm:prSet/>
      <dgm:spPr/>
      <dgm:t>
        <a:bodyPr/>
        <a:lstStyle/>
        <a:p>
          <a:endParaRPr lang="en-US"/>
        </a:p>
      </dgm:t>
    </dgm:pt>
    <dgm:pt modelId="{FFF620DB-FCBA-4B4D-8983-546D2DD6463A}" type="sibTrans" cxnId="{C6507440-9882-463E-97B9-E498BE93B8E0}">
      <dgm:prSet/>
      <dgm:spPr/>
      <dgm:t>
        <a:bodyPr/>
        <a:lstStyle/>
        <a:p>
          <a:endParaRPr lang="en-US"/>
        </a:p>
      </dgm:t>
    </dgm:pt>
    <dgm:pt modelId="{87A72050-2A8C-4FE9-AB39-EC44CE6A32AA}" type="pres">
      <dgm:prSet presAssocID="{38EE841C-0EF5-45DC-B86C-52D62B0150B0}" presName="vert0" presStyleCnt="0">
        <dgm:presLayoutVars>
          <dgm:dir/>
          <dgm:animOne val="branch"/>
          <dgm:animLvl val="lvl"/>
        </dgm:presLayoutVars>
      </dgm:prSet>
      <dgm:spPr/>
    </dgm:pt>
    <dgm:pt modelId="{70EDB19B-AACA-47EA-84F4-E59939C6BDA4}" type="pres">
      <dgm:prSet presAssocID="{7964773B-E202-4C8F-A14E-7285C369384F}" presName="thickLine" presStyleLbl="alignNode1" presStyleIdx="0" presStyleCnt="2"/>
      <dgm:spPr/>
    </dgm:pt>
    <dgm:pt modelId="{075FCB6E-0B01-42C8-89D0-7D6EB9925612}" type="pres">
      <dgm:prSet presAssocID="{7964773B-E202-4C8F-A14E-7285C369384F}" presName="horz1" presStyleCnt="0"/>
      <dgm:spPr/>
    </dgm:pt>
    <dgm:pt modelId="{E6C3AAB0-6EDB-4A0E-BA91-4C74557E9080}" type="pres">
      <dgm:prSet presAssocID="{7964773B-E202-4C8F-A14E-7285C369384F}" presName="tx1" presStyleLbl="revTx" presStyleIdx="0" presStyleCnt="2"/>
      <dgm:spPr/>
    </dgm:pt>
    <dgm:pt modelId="{2D206141-D52B-4CD1-88BD-2F76FED32265}" type="pres">
      <dgm:prSet presAssocID="{7964773B-E202-4C8F-A14E-7285C369384F}" presName="vert1" presStyleCnt="0"/>
      <dgm:spPr/>
    </dgm:pt>
    <dgm:pt modelId="{B3842644-7E48-47D0-BF63-705B4A9695B2}" type="pres">
      <dgm:prSet presAssocID="{9C2A57C7-3544-4D05-8486-48533F2B6239}" presName="thickLine" presStyleLbl="alignNode1" presStyleIdx="1" presStyleCnt="2"/>
      <dgm:spPr/>
    </dgm:pt>
    <dgm:pt modelId="{2560621A-90AC-4EEE-9635-A0F97939244D}" type="pres">
      <dgm:prSet presAssocID="{9C2A57C7-3544-4D05-8486-48533F2B6239}" presName="horz1" presStyleCnt="0"/>
      <dgm:spPr/>
    </dgm:pt>
    <dgm:pt modelId="{15EF9735-7BB3-490A-A52A-131AE5AD06D4}" type="pres">
      <dgm:prSet presAssocID="{9C2A57C7-3544-4D05-8486-48533F2B6239}" presName="tx1" presStyleLbl="revTx" presStyleIdx="1" presStyleCnt="2"/>
      <dgm:spPr/>
    </dgm:pt>
    <dgm:pt modelId="{C776ECC7-5E05-492F-BE66-0F8F76B7ABA7}" type="pres">
      <dgm:prSet presAssocID="{9C2A57C7-3544-4D05-8486-48533F2B6239}" presName="vert1" presStyleCnt="0"/>
      <dgm:spPr/>
    </dgm:pt>
  </dgm:ptLst>
  <dgm:cxnLst>
    <dgm:cxn modelId="{C6507440-9882-463E-97B9-E498BE93B8E0}" srcId="{38EE841C-0EF5-45DC-B86C-52D62B0150B0}" destId="{9C2A57C7-3544-4D05-8486-48533F2B6239}" srcOrd="1" destOrd="0" parTransId="{329CDF4D-425F-486D-A08C-7671F818E530}" sibTransId="{FFF620DB-FCBA-4B4D-8983-546D2DD6463A}"/>
    <dgm:cxn modelId="{56E93752-CF06-4982-8948-EBD8C519CB9A}" srcId="{38EE841C-0EF5-45DC-B86C-52D62B0150B0}" destId="{7964773B-E202-4C8F-A14E-7285C369384F}" srcOrd="0" destOrd="0" parTransId="{E2E115D5-42A1-482C-A6F7-1A7306A82AA0}" sibTransId="{D208F6A1-5DFB-4122-9D5C-C698688E4B2F}"/>
    <dgm:cxn modelId="{788B96C6-8B62-4F13-9F9F-1EC7C1B8F35D}" type="presOf" srcId="{7964773B-E202-4C8F-A14E-7285C369384F}" destId="{E6C3AAB0-6EDB-4A0E-BA91-4C74557E9080}" srcOrd="0" destOrd="0" presId="urn:microsoft.com/office/officeart/2008/layout/LinedList"/>
    <dgm:cxn modelId="{403F1EE7-768F-4275-94F7-07A99525C38A}" type="presOf" srcId="{9C2A57C7-3544-4D05-8486-48533F2B6239}" destId="{15EF9735-7BB3-490A-A52A-131AE5AD06D4}" srcOrd="0" destOrd="0" presId="urn:microsoft.com/office/officeart/2008/layout/LinedList"/>
    <dgm:cxn modelId="{28E6CFE8-FFB5-4F42-BCF4-9AAD8A76ED3D}" type="presOf" srcId="{38EE841C-0EF5-45DC-B86C-52D62B0150B0}" destId="{87A72050-2A8C-4FE9-AB39-EC44CE6A32AA}" srcOrd="0" destOrd="0" presId="urn:microsoft.com/office/officeart/2008/layout/LinedList"/>
    <dgm:cxn modelId="{8FB292E6-954D-4BF0-B090-7E099E2CC94F}" type="presParOf" srcId="{87A72050-2A8C-4FE9-AB39-EC44CE6A32AA}" destId="{70EDB19B-AACA-47EA-84F4-E59939C6BDA4}" srcOrd="0" destOrd="0" presId="urn:microsoft.com/office/officeart/2008/layout/LinedList"/>
    <dgm:cxn modelId="{F2B66750-96BC-4F48-8D5C-F338BDBDDDD1}" type="presParOf" srcId="{87A72050-2A8C-4FE9-AB39-EC44CE6A32AA}" destId="{075FCB6E-0B01-42C8-89D0-7D6EB9925612}" srcOrd="1" destOrd="0" presId="urn:microsoft.com/office/officeart/2008/layout/LinedList"/>
    <dgm:cxn modelId="{C21B58B0-4DBC-4963-8E7D-490916F0D002}" type="presParOf" srcId="{075FCB6E-0B01-42C8-89D0-7D6EB9925612}" destId="{E6C3AAB0-6EDB-4A0E-BA91-4C74557E9080}" srcOrd="0" destOrd="0" presId="urn:microsoft.com/office/officeart/2008/layout/LinedList"/>
    <dgm:cxn modelId="{E3C20859-5019-4845-83FD-C6057F1315AC}" type="presParOf" srcId="{075FCB6E-0B01-42C8-89D0-7D6EB9925612}" destId="{2D206141-D52B-4CD1-88BD-2F76FED32265}" srcOrd="1" destOrd="0" presId="urn:microsoft.com/office/officeart/2008/layout/LinedList"/>
    <dgm:cxn modelId="{ABBA16FE-B10D-4A74-8DD9-F26E71F4CF05}" type="presParOf" srcId="{87A72050-2A8C-4FE9-AB39-EC44CE6A32AA}" destId="{B3842644-7E48-47D0-BF63-705B4A9695B2}" srcOrd="2" destOrd="0" presId="urn:microsoft.com/office/officeart/2008/layout/LinedList"/>
    <dgm:cxn modelId="{5395AC57-798B-4EF1-98DB-4F0C27304732}" type="presParOf" srcId="{87A72050-2A8C-4FE9-AB39-EC44CE6A32AA}" destId="{2560621A-90AC-4EEE-9635-A0F97939244D}" srcOrd="3" destOrd="0" presId="urn:microsoft.com/office/officeart/2008/layout/LinedList"/>
    <dgm:cxn modelId="{FF36BD0E-BDD5-4CAC-B3AA-FD359EF843D9}" type="presParOf" srcId="{2560621A-90AC-4EEE-9635-A0F97939244D}" destId="{15EF9735-7BB3-490A-A52A-131AE5AD06D4}" srcOrd="0" destOrd="0" presId="urn:microsoft.com/office/officeart/2008/layout/LinedList"/>
    <dgm:cxn modelId="{79667A1B-D822-49C2-8295-ACCAB1EF6B77}" type="presParOf" srcId="{2560621A-90AC-4EEE-9635-A0F97939244D}" destId="{C776ECC7-5E05-492F-BE66-0F8F76B7ABA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8EE841C-0EF5-45DC-B86C-52D62B0150B0}"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7964773B-E202-4C8F-A14E-7285C369384F}">
      <dgm:prSet/>
      <dgm:spPr/>
      <dgm:t>
        <a:bodyPr/>
        <a:lstStyle/>
        <a:p>
          <a:r>
            <a:rPr lang="en-US" b="0" i="0" dirty="0"/>
            <a:t>•	Business personnel who wants to invest or open a Bakery store</a:t>
          </a:r>
          <a:endParaRPr lang="es-MX" b="0" i="0" dirty="0"/>
        </a:p>
        <a:p>
          <a:r>
            <a:rPr lang="en-US" b="0" i="0" dirty="0"/>
            <a:t>•	People looking for profitable business alternatives with the possibility of self-employment</a:t>
          </a:r>
          <a:r>
            <a:rPr lang="es-CL" b="0" i="0" dirty="0"/>
            <a:t> </a:t>
          </a:r>
          <a:endParaRPr lang="es-MX" b="0" i="0" dirty="0"/>
        </a:p>
        <a:p>
          <a:r>
            <a:rPr lang="en-US" b="0" i="0" dirty="0"/>
            <a:t>•	Finding the best location for opening a commercial store</a:t>
          </a:r>
          <a:endParaRPr lang="es-MX" b="0" i="0" dirty="0"/>
        </a:p>
        <a:p>
          <a:endParaRPr lang="en-US" dirty="0"/>
        </a:p>
      </dgm:t>
    </dgm:pt>
    <dgm:pt modelId="{E2E115D5-42A1-482C-A6F7-1A7306A82AA0}" type="parTrans" cxnId="{56E93752-CF06-4982-8948-EBD8C519CB9A}">
      <dgm:prSet/>
      <dgm:spPr/>
      <dgm:t>
        <a:bodyPr/>
        <a:lstStyle/>
        <a:p>
          <a:endParaRPr lang="en-US"/>
        </a:p>
      </dgm:t>
    </dgm:pt>
    <dgm:pt modelId="{D208F6A1-5DFB-4122-9D5C-C698688E4B2F}" type="sibTrans" cxnId="{56E93752-CF06-4982-8948-EBD8C519CB9A}">
      <dgm:prSet/>
      <dgm:spPr/>
      <dgm:t>
        <a:bodyPr/>
        <a:lstStyle/>
        <a:p>
          <a:endParaRPr lang="en-US"/>
        </a:p>
      </dgm:t>
    </dgm:pt>
    <dgm:pt modelId="{9C2A57C7-3544-4D05-8486-48533F2B6239}">
      <dgm:prSet/>
      <dgm:spPr/>
      <dgm:t>
        <a:bodyPr/>
        <a:lstStyle/>
        <a:p>
          <a:r>
            <a:rPr lang="en-US" dirty="0"/>
            <a:t>It is interesting to combine geographic analysis with data from commercial places valued by people and other data that could complement the analysis of localities.</a:t>
          </a:r>
        </a:p>
      </dgm:t>
    </dgm:pt>
    <dgm:pt modelId="{329CDF4D-425F-486D-A08C-7671F818E530}" type="parTrans" cxnId="{C6507440-9882-463E-97B9-E498BE93B8E0}">
      <dgm:prSet/>
      <dgm:spPr/>
      <dgm:t>
        <a:bodyPr/>
        <a:lstStyle/>
        <a:p>
          <a:endParaRPr lang="en-US"/>
        </a:p>
      </dgm:t>
    </dgm:pt>
    <dgm:pt modelId="{FFF620DB-FCBA-4B4D-8983-546D2DD6463A}" type="sibTrans" cxnId="{C6507440-9882-463E-97B9-E498BE93B8E0}">
      <dgm:prSet/>
      <dgm:spPr/>
      <dgm:t>
        <a:bodyPr/>
        <a:lstStyle/>
        <a:p>
          <a:endParaRPr lang="en-US"/>
        </a:p>
      </dgm:t>
    </dgm:pt>
    <dgm:pt modelId="{F2D16E4E-39A4-4416-8372-DB871AB8FD13}" type="pres">
      <dgm:prSet presAssocID="{38EE841C-0EF5-45DC-B86C-52D62B0150B0}" presName="linear" presStyleCnt="0">
        <dgm:presLayoutVars>
          <dgm:animLvl val="lvl"/>
          <dgm:resizeHandles val="exact"/>
        </dgm:presLayoutVars>
      </dgm:prSet>
      <dgm:spPr/>
    </dgm:pt>
    <dgm:pt modelId="{3AC125DC-303D-40C5-ADC6-435901EB59EE}" type="pres">
      <dgm:prSet presAssocID="{7964773B-E202-4C8F-A14E-7285C369384F}" presName="parentText" presStyleLbl="node1" presStyleIdx="0" presStyleCnt="2">
        <dgm:presLayoutVars>
          <dgm:chMax val="0"/>
          <dgm:bulletEnabled val="1"/>
        </dgm:presLayoutVars>
      </dgm:prSet>
      <dgm:spPr/>
    </dgm:pt>
    <dgm:pt modelId="{3F66D8C3-9C1F-47FA-A3F1-4F3E53CFC38A}" type="pres">
      <dgm:prSet presAssocID="{D208F6A1-5DFB-4122-9D5C-C698688E4B2F}" presName="spacer" presStyleCnt="0"/>
      <dgm:spPr/>
    </dgm:pt>
    <dgm:pt modelId="{C4C30697-CCBE-442F-B324-9C2D20D6B3DE}" type="pres">
      <dgm:prSet presAssocID="{9C2A57C7-3544-4D05-8486-48533F2B6239}" presName="parentText" presStyleLbl="node1" presStyleIdx="1" presStyleCnt="2">
        <dgm:presLayoutVars>
          <dgm:chMax val="0"/>
          <dgm:bulletEnabled val="1"/>
        </dgm:presLayoutVars>
      </dgm:prSet>
      <dgm:spPr/>
    </dgm:pt>
  </dgm:ptLst>
  <dgm:cxnLst>
    <dgm:cxn modelId="{1E47E20E-EB91-4CDA-A99E-5AE715926650}" type="presOf" srcId="{9C2A57C7-3544-4D05-8486-48533F2B6239}" destId="{C4C30697-CCBE-442F-B324-9C2D20D6B3DE}" srcOrd="0" destOrd="0" presId="urn:microsoft.com/office/officeart/2005/8/layout/vList2"/>
    <dgm:cxn modelId="{75BE9B1E-A710-4C5D-BAD7-E4E98C77EE48}" type="presOf" srcId="{38EE841C-0EF5-45DC-B86C-52D62B0150B0}" destId="{F2D16E4E-39A4-4416-8372-DB871AB8FD13}" srcOrd="0" destOrd="0" presId="urn:microsoft.com/office/officeart/2005/8/layout/vList2"/>
    <dgm:cxn modelId="{C6507440-9882-463E-97B9-E498BE93B8E0}" srcId="{38EE841C-0EF5-45DC-B86C-52D62B0150B0}" destId="{9C2A57C7-3544-4D05-8486-48533F2B6239}" srcOrd="1" destOrd="0" parTransId="{329CDF4D-425F-486D-A08C-7671F818E530}" sibTransId="{FFF620DB-FCBA-4B4D-8983-546D2DD6463A}"/>
    <dgm:cxn modelId="{56E93752-CF06-4982-8948-EBD8C519CB9A}" srcId="{38EE841C-0EF5-45DC-B86C-52D62B0150B0}" destId="{7964773B-E202-4C8F-A14E-7285C369384F}" srcOrd="0" destOrd="0" parTransId="{E2E115D5-42A1-482C-A6F7-1A7306A82AA0}" sibTransId="{D208F6A1-5DFB-4122-9D5C-C698688E4B2F}"/>
    <dgm:cxn modelId="{AB88F7C8-FD8A-42CC-B3BD-D2E41D7E1053}" type="presOf" srcId="{7964773B-E202-4C8F-A14E-7285C369384F}" destId="{3AC125DC-303D-40C5-ADC6-435901EB59EE}" srcOrd="0" destOrd="0" presId="urn:microsoft.com/office/officeart/2005/8/layout/vList2"/>
    <dgm:cxn modelId="{969C7246-7799-4296-B267-5B9E1FE7DA69}" type="presParOf" srcId="{F2D16E4E-39A4-4416-8372-DB871AB8FD13}" destId="{3AC125DC-303D-40C5-ADC6-435901EB59EE}" srcOrd="0" destOrd="0" presId="urn:microsoft.com/office/officeart/2005/8/layout/vList2"/>
    <dgm:cxn modelId="{86CE39CC-B067-4795-B6B8-9B6536EF81F9}" type="presParOf" srcId="{F2D16E4E-39A4-4416-8372-DB871AB8FD13}" destId="{3F66D8C3-9C1F-47FA-A3F1-4F3E53CFC38A}" srcOrd="1" destOrd="0" presId="urn:microsoft.com/office/officeart/2005/8/layout/vList2"/>
    <dgm:cxn modelId="{B7E47688-0D13-415E-A6EB-04DA3AA9A45E}" type="presParOf" srcId="{F2D16E4E-39A4-4416-8372-DB871AB8FD13}" destId="{C4C30697-CCBE-442F-B324-9C2D20D6B3DE}"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EDB19B-AACA-47EA-84F4-E59939C6BDA4}">
      <dsp:nvSpPr>
        <dsp:cNvPr id="0" name=""/>
        <dsp:cNvSpPr/>
      </dsp:nvSpPr>
      <dsp:spPr>
        <a:xfrm>
          <a:off x="0" y="0"/>
          <a:ext cx="7003777"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6C3AAB0-6EDB-4A0E-BA91-4C74557E9080}">
      <dsp:nvSpPr>
        <dsp:cNvPr id="0" name=""/>
        <dsp:cNvSpPr/>
      </dsp:nvSpPr>
      <dsp:spPr>
        <a:xfrm>
          <a:off x="0" y="0"/>
          <a:ext cx="7003777" cy="2921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b="0" i="0" kern="1200"/>
            <a:t>Small investors and innovators want to explore specialized bakery chains whose requirements are for convenience and differentiating products</a:t>
          </a:r>
          <a:endParaRPr lang="en-US" sz="3100" kern="1200"/>
        </a:p>
      </dsp:txBody>
      <dsp:txXfrm>
        <a:off x="0" y="0"/>
        <a:ext cx="7003777" cy="2921802"/>
      </dsp:txXfrm>
    </dsp:sp>
    <dsp:sp modelId="{B3842644-7E48-47D0-BF63-705B4A9695B2}">
      <dsp:nvSpPr>
        <dsp:cNvPr id="0" name=""/>
        <dsp:cNvSpPr/>
      </dsp:nvSpPr>
      <dsp:spPr>
        <a:xfrm>
          <a:off x="0" y="2921802"/>
          <a:ext cx="7003777" cy="0"/>
        </a:xfrm>
        <a:prstGeom prst="line">
          <a:avLst/>
        </a:prstGeom>
        <a:solidFill>
          <a:schemeClr val="accent5">
            <a:hueOff val="-1496776"/>
            <a:satOff val="674"/>
            <a:lumOff val="-7057"/>
            <a:alphaOff val="0"/>
          </a:schemeClr>
        </a:solidFill>
        <a:ln w="12700" cap="flat" cmpd="sng" algn="ctr">
          <a:solidFill>
            <a:schemeClr val="accent5">
              <a:hueOff val="-1496776"/>
              <a:satOff val="674"/>
              <a:lumOff val="-705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5EF9735-7BB3-490A-A52A-131AE5AD06D4}">
      <dsp:nvSpPr>
        <dsp:cNvPr id="0" name=""/>
        <dsp:cNvSpPr/>
      </dsp:nvSpPr>
      <dsp:spPr>
        <a:xfrm>
          <a:off x="0" y="2921802"/>
          <a:ext cx="7003777" cy="29218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8110" tIns="118110" rIns="118110" bIns="118110" numCol="1" spcCol="1270" anchor="t" anchorCtr="0">
          <a:noAutofit/>
        </a:bodyPr>
        <a:lstStyle/>
        <a:p>
          <a:pPr marL="0" lvl="0" indent="0" algn="l" defTabSz="1377950">
            <a:lnSpc>
              <a:spcPct val="90000"/>
            </a:lnSpc>
            <a:spcBef>
              <a:spcPct val="0"/>
            </a:spcBef>
            <a:spcAft>
              <a:spcPct val="35000"/>
            </a:spcAft>
            <a:buNone/>
          </a:pPr>
          <a:r>
            <a:rPr lang="en-US" sz="3100" kern="1200"/>
            <a:t>The locations must combine an adequate balance between the rental cost per square meter, that there are complementary attractive places and that there is a minimum volume of population residing in the vicinity</a:t>
          </a:r>
        </a:p>
      </dsp:txBody>
      <dsp:txXfrm>
        <a:off x="0" y="2921802"/>
        <a:ext cx="7003777" cy="29218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AC125DC-303D-40C5-ADC6-435901EB59EE}">
      <dsp:nvSpPr>
        <dsp:cNvPr id="0" name=""/>
        <dsp:cNvSpPr/>
      </dsp:nvSpPr>
      <dsp:spPr>
        <a:xfrm>
          <a:off x="0" y="41442"/>
          <a:ext cx="7003777" cy="2850119"/>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0" i="0" kern="1200" dirty="0"/>
            <a:t>•	Business personnel who wants to invest or open a Bakery store</a:t>
          </a:r>
          <a:endParaRPr lang="es-MX" sz="2100" b="0" i="0" kern="1200" dirty="0"/>
        </a:p>
        <a:p>
          <a:pPr marL="0" lvl="0" indent="0" algn="l" defTabSz="933450">
            <a:lnSpc>
              <a:spcPct val="90000"/>
            </a:lnSpc>
            <a:spcBef>
              <a:spcPct val="0"/>
            </a:spcBef>
            <a:spcAft>
              <a:spcPct val="35000"/>
            </a:spcAft>
            <a:buNone/>
          </a:pPr>
          <a:r>
            <a:rPr lang="en-US" sz="2100" b="0" i="0" kern="1200" dirty="0"/>
            <a:t>•	People looking for profitable business alternatives with the possibility of self-employment</a:t>
          </a:r>
          <a:r>
            <a:rPr lang="es-CL" sz="2100" b="0" i="0" kern="1200" dirty="0"/>
            <a:t> </a:t>
          </a:r>
          <a:endParaRPr lang="es-MX" sz="2100" b="0" i="0" kern="1200" dirty="0"/>
        </a:p>
        <a:p>
          <a:pPr marL="0" lvl="0" indent="0" algn="l" defTabSz="933450">
            <a:lnSpc>
              <a:spcPct val="90000"/>
            </a:lnSpc>
            <a:spcBef>
              <a:spcPct val="0"/>
            </a:spcBef>
            <a:spcAft>
              <a:spcPct val="35000"/>
            </a:spcAft>
            <a:buNone/>
          </a:pPr>
          <a:r>
            <a:rPr lang="en-US" sz="2100" b="0" i="0" kern="1200" dirty="0"/>
            <a:t>•	Finding the best location for opening a commercial store</a:t>
          </a:r>
          <a:endParaRPr lang="es-MX" sz="2100" b="0" i="0" kern="1200" dirty="0"/>
        </a:p>
        <a:p>
          <a:pPr marL="0" lvl="0" indent="0" algn="l" defTabSz="933450">
            <a:lnSpc>
              <a:spcPct val="90000"/>
            </a:lnSpc>
            <a:spcBef>
              <a:spcPct val="0"/>
            </a:spcBef>
            <a:spcAft>
              <a:spcPct val="35000"/>
            </a:spcAft>
            <a:buNone/>
          </a:pPr>
          <a:endParaRPr lang="en-US" sz="2100" kern="1200" dirty="0"/>
        </a:p>
      </dsp:txBody>
      <dsp:txXfrm>
        <a:off x="139131" y="180573"/>
        <a:ext cx="6725515" cy="2571857"/>
      </dsp:txXfrm>
    </dsp:sp>
    <dsp:sp modelId="{C4C30697-CCBE-442F-B324-9C2D20D6B3DE}">
      <dsp:nvSpPr>
        <dsp:cNvPr id="0" name=""/>
        <dsp:cNvSpPr/>
      </dsp:nvSpPr>
      <dsp:spPr>
        <a:xfrm>
          <a:off x="0" y="2952042"/>
          <a:ext cx="7003777" cy="2850119"/>
        </a:xfrm>
        <a:prstGeom prst="roundRect">
          <a:avLst/>
        </a:prstGeom>
        <a:solidFill>
          <a:schemeClr val="accent5">
            <a:hueOff val="-1496776"/>
            <a:satOff val="674"/>
            <a:lumOff val="-705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It is interesting to combine geographic analysis with data from commercial places valued by people and other data that could complement the analysis of localities.</a:t>
          </a:r>
        </a:p>
      </dsp:txBody>
      <dsp:txXfrm>
        <a:off x="139131" y="3091173"/>
        <a:ext cx="6725515" cy="257185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dirty="0"/>
              <a:t>Click to edit Master title style</a:t>
            </a:r>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latin typeface="+mn-lt"/>
              </a:defRPr>
            </a:lvl1pPr>
          </a:lstStyle>
          <a:p>
            <a:fld id="{11A6662E-FAF4-44BC-88B5-85A7CBFB6D30}" type="datetime1">
              <a:rPr lang="en-US" smtClean="0"/>
              <a:pPr/>
              <a:t>3/23/2021</a:t>
            </a:fld>
            <a:endParaRPr lang="en-US"/>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latin typeface="+mn-lt"/>
              </a:defRPr>
            </a:lvl1pPr>
          </a:lstStyle>
          <a:p>
            <a:endParaRPr lang="en-US"/>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latin typeface="+mn-lt"/>
              </a:defRPr>
            </a:lvl1pPr>
          </a:lstStyle>
          <a:p>
            <a:fld id="{73B850FF-6169-4056-8077-06FFA93A5366}" type="slidenum">
              <a:rPr lang="en-US" smtClean="0"/>
              <a:pPr/>
              <a:t>‹Nº›</a:t>
            </a:fld>
            <a:endParaRPr lang="en-US"/>
          </a:p>
        </p:txBody>
      </p:sp>
    </p:spTree>
    <p:extLst>
      <p:ext uri="{BB962C8B-B14F-4D97-AF65-F5344CB8AC3E}">
        <p14:creationId xmlns:p14="http://schemas.microsoft.com/office/powerpoint/2010/main" val="2233661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3/23/2021</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4298357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3/23/2021</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32609651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838200" y="365760"/>
            <a:ext cx="10515600" cy="1325563"/>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3/23/2021</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161862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3/23/2021</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10622168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3/23/2021</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9040376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839788" y="1752600"/>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839788" y="2666999"/>
            <a:ext cx="5157787"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183188"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3/23/2021</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155945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838200" y="365760"/>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p:txBody>
          <a:bodyPr/>
          <a:lstStyle/>
          <a:p>
            <a:fld id="{3AB41CFF-90C9-47B3-9DA1-F2BF8D839F7E}" type="datetime1">
              <a:rPr lang="en-US" smtClean="0"/>
              <a:t>3/23/2021</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2175167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3/23/2021</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6153806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3/23/2021</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18094866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3/23/2021</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‹Nº›</a:t>
            </a:fld>
            <a:endParaRPr lang="en-US"/>
          </a:p>
        </p:txBody>
      </p:sp>
    </p:spTree>
    <p:extLst>
      <p:ext uri="{BB962C8B-B14F-4D97-AF65-F5344CB8AC3E}">
        <p14:creationId xmlns:p14="http://schemas.microsoft.com/office/powerpoint/2010/main" val="3896722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0" name="Picture 39">
            <a:extLst>
              <a:ext uri="{FF2B5EF4-FFF2-40B4-BE49-F238E27FC236}">
                <a16:creationId xmlns:a16="http://schemas.microsoft.com/office/drawing/2014/main" id="{1CB7E8AE-A3AC-4BB7-A5C6-F00EC697B265}"/>
              </a:ext>
            </a:extLst>
          </p:cNvPr>
          <p:cNvPicPr>
            <a:picLocks noChangeAspect="1"/>
          </p:cNvPicPr>
          <p:nvPr/>
        </p:nvPicPr>
        <p:blipFill>
          <a:blip r:embed="rId1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838200" y="425450"/>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838200" y="1949450"/>
            <a:ext cx="10515600"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838200" y="6324600"/>
            <a:ext cx="2743200" cy="365125"/>
          </a:xfrm>
          <a:prstGeom prst="rect">
            <a:avLst/>
          </a:prstGeom>
        </p:spPr>
        <p:txBody>
          <a:bodyPr vert="horz" lIns="91440" tIns="45720" rIns="91440" bIns="45720" rtlCol="0" anchor="ctr"/>
          <a:lstStyle>
            <a:lvl1pPr algn="l">
              <a:defRPr sz="900">
                <a:solidFill>
                  <a:schemeClr val="bg1">
                    <a:alpha val="60000"/>
                  </a:schemeClr>
                </a:solidFill>
                <a:latin typeface="+mn-lt"/>
              </a:defRPr>
            </a:lvl1pPr>
          </a:lstStyle>
          <a:p>
            <a:fld id="{57E0CF6C-748E-4B7A-BC8B-3011EF78ED13}" type="datetime1">
              <a:rPr lang="en-US" smtClean="0"/>
              <a:pPr/>
              <a:t>3/23/2021</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324600"/>
            <a:ext cx="4114800" cy="365125"/>
          </a:xfrm>
          <a:prstGeom prst="rect">
            <a:avLst/>
          </a:prstGeom>
        </p:spPr>
        <p:txBody>
          <a:bodyPr vert="horz" lIns="91440" tIns="45720" rIns="91440" bIns="45720" rtlCol="0" anchor="ctr"/>
          <a:lstStyle>
            <a:lvl1pPr algn="ctr">
              <a:defRPr sz="900">
                <a:solidFill>
                  <a:schemeClr val="bg1">
                    <a:alpha val="60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610600" y="6324600"/>
            <a:ext cx="2743200" cy="365125"/>
          </a:xfrm>
          <a:prstGeom prst="rect">
            <a:avLst/>
          </a:prstGeom>
        </p:spPr>
        <p:txBody>
          <a:bodyPr vert="horz" lIns="91440" tIns="45720" rIns="91440" bIns="45720" rtlCol="0" anchor="ctr"/>
          <a:lstStyle>
            <a:lvl1pPr algn="r">
              <a:defRPr sz="900">
                <a:solidFill>
                  <a:schemeClr val="bg1">
                    <a:alpha val="60000"/>
                  </a:schemeClr>
                </a:solidFill>
                <a:latin typeface="+mn-lt"/>
              </a:defRPr>
            </a:lvl1pPr>
          </a:lstStyle>
          <a:p>
            <a:fld id="{73B850FF-6169-4056-8077-06FFA93A5366}" type="slidenum">
              <a:rPr lang="en-US" smtClean="0"/>
              <a:pPr/>
              <a:t>‹Nº›</a:t>
            </a:fld>
            <a:endParaRPr lang="en-US" dirty="0"/>
          </a:p>
        </p:txBody>
      </p:sp>
    </p:spTree>
    <p:extLst>
      <p:ext uri="{BB962C8B-B14F-4D97-AF65-F5344CB8AC3E}">
        <p14:creationId xmlns:p14="http://schemas.microsoft.com/office/powerpoint/2010/main" val="1702539840"/>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699" r:id="rId3"/>
    <p:sldLayoutId id="2147483700" r:id="rId4"/>
    <p:sldLayoutId id="2147483701" r:id="rId5"/>
    <p:sldLayoutId id="2147483702" r:id="rId6"/>
    <p:sldLayoutId id="2147483703" r:id="rId7"/>
    <p:sldLayoutId id="2147483707" r:id="rId8"/>
    <p:sldLayoutId id="2147483704" r:id="rId9"/>
    <p:sldLayoutId id="2147483705" r:id="rId10"/>
    <p:sldLayoutId id="2147483706" r:id="rId11"/>
  </p:sldLayoutIdLst>
  <p:hf sldNum="0" hdr="0" ftr="0" dt="0"/>
  <p:txStyles>
    <p:titleStyle>
      <a:lvl1pPr algn="l" defTabSz="914400" rtl="0" eaLnBrk="1" latinLnBrk="0" hangingPunct="1">
        <a:lnSpc>
          <a:spcPct val="10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preyes0/Segmenting-and-Clustering-Neighborhoods-in-Toronto/blob/master/PREYES_Capstone_final.ipynb" TargetMode="External"/><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es.wikipedia.org/wiki/Anexo:Comunas_de_Chile" TargetMode="External"/><Relationship Id="rId7"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s://cephei.carto.com/tables/comunas_santiago/public" TargetMode="External"/><Relationship Id="rId5" Type="http://schemas.openxmlformats.org/officeDocument/2006/relationships/hyperlink" Target="https://api.foursquare.com/v2/venues/explore?&amp;client_id=%7b%7d&amp;client_secret=%7b%7d&amp;v=%7b%7d&amp;ll=%7b%7d,%7b%7d&amp;radius=%7b%7d&amp;limit=%7b%7d" TargetMode="External"/><Relationship Id="rId4" Type="http://schemas.openxmlformats.org/officeDocument/2006/relationships/hyperlink" Target="https://www.buenainversion.cl/blog/valor-metro-cuadrado/"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11" name="Picture 10">
            <a:extLst>
              <a:ext uri="{FF2B5EF4-FFF2-40B4-BE49-F238E27FC236}">
                <a16:creationId xmlns:a16="http://schemas.microsoft.com/office/drawing/2014/main" id="{1CB7E8AE-A3AC-4BB7-A5C6-F00EC697B26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useBgFill="1">
        <p:nvSpPr>
          <p:cNvPr id="13" name="Rectangle 12">
            <a:extLst>
              <a:ext uri="{FF2B5EF4-FFF2-40B4-BE49-F238E27FC236}">
                <a16:creationId xmlns:a16="http://schemas.microsoft.com/office/drawing/2014/main" id="{4AB8125F-0FD8-48CD-9F43-73E5494EA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5" name="Rectangle 14">
            <a:extLst>
              <a:ext uri="{FF2B5EF4-FFF2-40B4-BE49-F238E27FC236}">
                <a16:creationId xmlns:a16="http://schemas.microsoft.com/office/drawing/2014/main" id="{0019DD6C-5899-4C07-864B-EB0A7D104A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pic>
        <p:nvPicPr>
          <p:cNvPr id="4" name="Picture 3" descr="Patrón de fondo&#10;&#10;Descripción generada automáticamente con confianza baja">
            <a:extLst>
              <a:ext uri="{FF2B5EF4-FFF2-40B4-BE49-F238E27FC236}">
                <a16:creationId xmlns:a16="http://schemas.microsoft.com/office/drawing/2014/main" id="{B771F2A5-FD25-4804-92CC-BE5C6CA1BE4A}"/>
              </a:ext>
            </a:extLst>
          </p:cNvPr>
          <p:cNvPicPr>
            <a:picLocks noChangeAspect="1"/>
          </p:cNvPicPr>
          <p:nvPr/>
        </p:nvPicPr>
        <p:blipFill rotWithShape="1">
          <a:blip r:embed="rId3"/>
          <a:srcRect r="-3" b="25455"/>
          <a:stretch/>
        </p:blipFill>
        <p:spPr>
          <a:xfrm>
            <a:off x="3048" y="10"/>
            <a:ext cx="6195372" cy="4618233"/>
          </a:xfrm>
          <a:prstGeom prst="rect">
            <a:avLst/>
          </a:prstGeom>
        </p:spPr>
      </p:pic>
      <p:sp>
        <p:nvSpPr>
          <p:cNvPr id="17" name="Rectangle 16">
            <a:extLst>
              <a:ext uri="{FF2B5EF4-FFF2-40B4-BE49-F238E27FC236}">
                <a16:creationId xmlns:a16="http://schemas.microsoft.com/office/drawing/2014/main" id="{EBDFFBC1-15BD-428E-B8AF-ECF5D1B76D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02877"/>
            <a:ext cx="12192000" cy="2267339"/>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9" name="Rectangle 18">
            <a:extLst>
              <a:ext uri="{FF2B5EF4-FFF2-40B4-BE49-F238E27FC236}">
                <a16:creationId xmlns:a16="http://schemas.microsoft.com/office/drawing/2014/main" id="{EBFB3075-0323-4EB0-B1A5-776A0E709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55" y="4596020"/>
            <a:ext cx="12191999" cy="2274195"/>
          </a:xfrm>
          <a:prstGeom prst="rect">
            <a:avLst/>
          </a:prstGeom>
          <a:blipFill dpi="0" rotWithShape="1">
            <a:blip r:embed="rId4">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6E261447-6F25-4C1F-B4BB-249574ED2A72}"/>
              </a:ext>
            </a:extLst>
          </p:cNvPr>
          <p:cNvSpPr>
            <a:spLocks noGrp="1"/>
          </p:cNvSpPr>
          <p:nvPr>
            <p:ph type="ctrTitle"/>
          </p:nvPr>
        </p:nvSpPr>
        <p:spPr>
          <a:xfrm>
            <a:off x="838200" y="4876800"/>
            <a:ext cx="10003218" cy="1219200"/>
          </a:xfrm>
        </p:spPr>
        <p:txBody>
          <a:bodyPr vert="horz" lIns="91440" tIns="45720" rIns="91440" bIns="45720" rtlCol="0" anchor="ctr">
            <a:normAutofit fontScale="90000"/>
          </a:bodyPr>
          <a:lstStyle/>
          <a:p>
            <a:pPr>
              <a:lnSpc>
                <a:spcPct val="90000"/>
              </a:lnSpc>
            </a:pPr>
            <a:r>
              <a:rPr lang="en-US" sz="4100" dirty="0"/>
              <a:t>Exploring Best locations for Bakery store in Santiago, Chile</a:t>
            </a:r>
            <a:br>
              <a:rPr lang="en-US" sz="4100" dirty="0"/>
            </a:br>
            <a:endParaRPr lang="en-US" sz="4100" dirty="0"/>
          </a:p>
        </p:txBody>
      </p:sp>
      <p:sp>
        <p:nvSpPr>
          <p:cNvPr id="3" name="Subtítulo 2">
            <a:extLst>
              <a:ext uri="{FF2B5EF4-FFF2-40B4-BE49-F238E27FC236}">
                <a16:creationId xmlns:a16="http://schemas.microsoft.com/office/drawing/2014/main" id="{180E1D69-535F-425F-A3D3-E93A24E6B6DA}"/>
              </a:ext>
            </a:extLst>
          </p:cNvPr>
          <p:cNvSpPr>
            <a:spLocks noGrp="1"/>
          </p:cNvSpPr>
          <p:nvPr>
            <p:ph type="subTitle" idx="1"/>
          </p:nvPr>
        </p:nvSpPr>
        <p:spPr>
          <a:xfrm>
            <a:off x="6553200" y="399684"/>
            <a:ext cx="4800600" cy="3935986"/>
          </a:xfrm>
        </p:spPr>
        <p:txBody>
          <a:bodyPr vert="horz" lIns="91440" tIns="45720" rIns="91440" bIns="45720" rtlCol="0" anchor="ctr">
            <a:normAutofit/>
          </a:bodyPr>
          <a:lstStyle/>
          <a:p>
            <a:pPr indent="-228600" algn="l">
              <a:buFont typeface="Arial" panose="020B0604020202020204" pitchFamily="34" charset="0"/>
              <a:buChar char="•"/>
            </a:pPr>
            <a:r>
              <a:rPr lang="en-US" sz="1800" b="1" dirty="0">
                <a:solidFill>
                  <a:schemeClr val="tx2"/>
                </a:solidFill>
              </a:rPr>
              <a:t>Applied Data Science Capstone</a:t>
            </a:r>
          </a:p>
          <a:p>
            <a:pPr indent="-228600" algn="l">
              <a:buFont typeface="Arial" panose="020B0604020202020204" pitchFamily="34" charset="0"/>
              <a:buChar char="•"/>
            </a:pPr>
            <a:r>
              <a:rPr lang="en-US" sz="1800" dirty="0">
                <a:solidFill>
                  <a:schemeClr val="tx2"/>
                </a:solidFill>
              </a:rPr>
              <a:t>March 2021</a:t>
            </a:r>
          </a:p>
          <a:p>
            <a:pPr indent="-228600" algn="l">
              <a:buFont typeface="Arial" panose="020B0604020202020204" pitchFamily="34" charset="0"/>
              <a:buChar char="•"/>
            </a:pPr>
            <a:endParaRPr lang="en-US" sz="1800" dirty="0">
              <a:solidFill>
                <a:schemeClr val="tx2"/>
              </a:solidFill>
            </a:endParaRPr>
          </a:p>
          <a:p>
            <a:pPr indent="-228600" algn="l">
              <a:buFont typeface="Arial" panose="020B0604020202020204" pitchFamily="34" charset="0"/>
              <a:buChar char="•"/>
            </a:pPr>
            <a:r>
              <a:rPr lang="en-US" sz="1800" dirty="0">
                <a:solidFill>
                  <a:schemeClr val="tx2"/>
                </a:solidFill>
              </a:rPr>
              <a:t>Pedro Reyes O.</a:t>
            </a:r>
          </a:p>
        </p:txBody>
      </p:sp>
    </p:spTree>
    <p:extLst>
      <p:ext uri="{BB962C8B-B14F-4D97-AF65-F5344CB8AC3E}">
        <p14:creationId xmlns:p14="http://schemas.microsoft.com/office/powerpoint/2010/main" val="41733012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E8150E81-7AA8-49B4-B957-7DE0307BB0C7}"/>
              </a:ext>
            </a:extLst>
          </p:cNvPr>
          <p:cNvPicPr>
            <a:picLocks noChangeAspect="1"/>
          </p:cNvPicPr>
          <p:nvPr/>
        </p:nvPicPr>
        <p:blipFill rotWithShape="1">
          <a:blip r:embed="rId2"/>
          <a:srcRect l="38648" t="41370" r="34107" b="16190"/>
          <a:stretch/>
        </p:blipFill>
        <p:spPr>
          <a:xfrm>
            <a:off x="408988" y="961051"/>
            <a:ext cx="4758646" cy="4169615"/>
          </a:xfrm>
          <a:prstGeom prst="rect">
            <a:avLst/>
          </a:prstGeom>
        </p:spPr>
      </p:pic>
      <p:pic>
        <p:nvPicPr>
          <p:cNvPr id="7" name="Imagen 6">
            <a:extLst>
              <a:ext uri="{FF2B5EF4-FFF2-40B4-BE49-F238E27FC236}">
                <a16:creationId xmlns:a16="http://schemas.microsoft.com/office/drawing/2014/main" id="{150A9476-4AA7-44BB-A86E-485958AD5588}"/>
              </a:ext>
            </a:extLst>
          </p:cNvPr>
          <p:cNvPicPr>
            <a:picLocks noChangeAspect="1"/>
          </p:cNvPicPr>
          <p:nvPr/>
        </p:nvPicPr>
        <p:blipFill rotWithShape="1">
          <a:blip r:embed="rId3"/>
          <a:srcRect l="48444" t="34150" r="17271" b="13469"/>
          <a:stretch/>
        </p:blipFill>
        <p:spPr>
          <a:xfrm>
            <a:off x="6184605" y="961051"/>
            <a:ext cx="4851918" cy="4169616"/>
          </a:xfrm>
          <a:prstGeom prst="rect">
            <a:avLst/>
          </a:prstGeom>
        </p:spPr>
      </p:pic>
      <p:sp>
        <p:nvSpPr>
          <p:cNvPr id="8" name="Título 1">
            <a:extLst>
              <a:ext uri="{FF2B5EF4-FFF2-40B4-BE49-F238E27FC236}">
                <a16:creationId xmlns:a16="http://schemas.microsoft.com/office/drawing/2014/main" id="{5954D28E-14C4-4339-98CC-63B9BBD743F8}"/>
              </a:ext>
            </a:extLst>
          </p:cNvPr>
          <p:cNvSpPr txBox="1">
            <a:spLocks/>
          </p:cNvSpPr>
          <p:nvPr/>
        </p:nvSpPr>
        <p:spPr>
          <a:xfrm>
            <a:off x="491446" y="-69668"/>
            <a:ext cx="10515600" cy="638836"/>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b="1" kern="1200">
                <a:solidFill>
                  <a:schemeClr val="bg1"/>
                </a:solidFill>
                <a:latin typeface="+mj-lt"/>
                <a:ea typeface="+mj-ea"/>
                <a:cs typeface="+mj-cs"/>
              </a:defRPr>
            </a:lvl1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MX" altLang="es-MX" sz="2800" b="0" i="0" u="none" strike="noStrike" cap="none" normalizeH="0" baseline="0" dirty="0" err="1">
                <a:ln>
                  <a:noFill/>
                </a:ln>
                <a:effectLst/>
                <a:latin typeface="Google Sans"/>
              </a:rPr>
              <a:t>Putting</a:t>
            </a:r>
            <a:r>
              <a:rPr kumimoji="0" lang="es-MX" altLang="es-MX" sz="2800" b="0" i="0" u="none" strike="noStrike" cap="none" normalizeH="0" baseline="0" dirty="0">
                <a:ln>
                  <a:noFill/>
                </a:ln>
                <a:effectLst/>
                <a:latin typeface="Google Sans"/>
              </a:rPr>
              <a:t> </a:t>
            </a:r>
            <a:r>
              <a:rPr kumimoji="0" lang="es-MX" altLang="es-MX" sz="2800" b="0" i="0" u="none" strike="noStrike" cap="none" normalizeH="0" baseline="0" dirty="0" err="1">
                <a:ln>
                  <a:noFill/>
                </a:ln>
                <a:effectLst/>
                <a:latin typeface="Google Sans"/>
              </a:rPr>
              <a:t>the</a:t>
            </a:r>
            <a:r>
              <a:rPr kumimoji="0" lang="es-MX" altLang="es-MX" sz="2800" b="0" i="0" u="none" strike="noStrike" cap="none" normalizeH="0" baseline="0" dirty="0">
                <a:ln>
                  <a:noFill/>
                </a:ln>
                <a:effectLst/>
                <a:latin typeface="Google Sans"/>
              </a:rPr>
              <a:t> data in </a:t>
            </a:r>
            <a:r>
              <a:rPr kumimoji="0" lang="es-MX" altLang="es-MX" sz="2800" b="0" i="0" u="none" strike="noStrike" cap="none" normalizeH="0" baseline="0" dirty="0" err="1">
                <a:ln>
                  <a:noFill/>
                </a:ln>
                <a:effectLst/>
                <a:latin typeface="Google Sans"/>
              </a:rPr>
              <a:t>maps</a:t>
            </a:r>
            <a:endParaRPr kumimoji="0" lang="es-MX" altLang="es-MX" sz="2000" b="0" i="0" u="none" strike="noStrike" cap="none" normalizeH="0" baseline="0" dirty="0">
              <a:ln>
                <a:noFill/>
              </a:ln>
              <a:effectLst/>
              <a:latin typeface="Arial" panose="020B0604020202020204" pitchFamily="34" charset="0"/>
            </a:endParaRPr>
          </a:p>
        </p:txBody>
      </p:sp>
      <p:sp>
        <p:nvSpPr>
          <p:cNvPr id="9" name="CuadroTexto 8">
            <a:extLst>
              <a:ext uri="{FF2B5EF4-FFF2-40B4-BE49-F238E27FC236}">
                <a16:creationId xmlns:a16="http://schemas.microsoft.com/office/drawing/2014/main" id="{93B634A0-2771-4F79-9D9C-76E53E4D1FB7}"/>
              </a:ext>
            </a:extLst>
          </p:cNvPr>
          <p:cNvSpPr txBox="1"/>
          <p:nvPr/>
        </p:nvSpPr>
        <p:spPr>
          <a:xfrm>
            <a:off x="802429" y="591719"/>
            <a:ext cx="2842381" cy="369332"/>
          </a:xfrm>
          <a:prstGeom prst="rect">
            <a:avLst/>
          </a:prstGeom>
          <a:noFill/>
        </p:spPr>
        <p:txBody>
          <a:bodyPr wrap="none" rtlCol="0">
            <a:spAutoFit/>
          </a:bodyPr>
          <a:lstStyle/>
          <a:p>
            <a:r>
              <a:rPr lang="es-CL" dirty="0" err="1">
                <a:solidFill>
                  <a:schemeClr val="bg1"/>
                </a:solidFill>
                <a:latin typeface="Arial" panose="020B0604020202020204" pitchFamily="34" charset="0"/>
                <a:cs typeface="Arial" panose="020B0604020202020204" pitchFamily="34" charset="0"/>
              </a:rPr>
              <a:t>Geographic</a:t>
            </a:r>
            <a:r>
              <a:rPr lang="es-CL" dirty="0">
                <a:solidFill>
                  <a:schemeClr val="bg1"/>
                </a:solidFill>
                <a:latin typeface="Arial" panose="020B0604020202020204" pitchFamily="34" charset="0"/>
                <a:cs typeface="Arial" panose="020B0604020202020204" pitchFamily="34" charset="0"/>
              </a:rPr>
              <a:t> </a:t>
            </a:r>
            <a:r>
              <a:rPr lang="es-CL" dirty="0" err="1">
                <a:solidFill>
                  <a:schemeClr val="bg1"/>
                </a:solidFill>
                <a:latin typeface="Arial" panose="020B0604020202020204" pitchFamily="34" charset="0"/>
                <a:cs typeface="Arial" panose="020B0604020202020204" pitchFamily="34" charset="0"/>
              </a:rPr>
              <a:t>clusters</a:t>
            </a:r>
            <a:r>
              <a:rPr lang="es-CL" dirty="0">
                <a:solidFill>
                  <a:schemeClr val="bg1"/>
                </a:solidFill>
                <a:latin typeface="Arial" panose="020B0604020202020204" pitchFamily="34" charset="0"/>
                <a:cs typeface="Arial" panose="020B0604020202020204" pitchFamily="34" charset="0"/>
              </a:rPr>
              <a:t>, K=4</a:t>
            </a:r>
            <a:endParaRPr lang="es-MX" dirty="0">
              <a:solidFill>
                <a:schemeClr val="bg1"/>
              </a:solidFill>
              <a:latin typeface="Arial" panose="020B0604020202020204" pitchFamily="34" charset="0"/>
              <a:cs typeface="Arial" panose="020B0604020202020204" pitchFamily="34" charset="0"/>
            </a:endParaRPr>
          </a:p>
        </p:txBody>
      </p:sp>
      <p:sp>
        <p:nvSpPr>
          <p:cNvPr id="10" name="CuadroTexto 9">
            <a:extLst>
              <a:ext uri="{FF2B5EF4-FFF2-40B4-BE49-F238E27FC236}">
                <a16:creationId xmlns:a16="http://schemas.microsoft.com/office/drawing/2014/main" id="{AA1BFCB5-9C80-44C2-A934-A38E93268037}"/>
              </a:ext>
            </a:extLst>
          </p:cNvPr>
          <p:cNvSpPr txBox="1"/>
          <p:nvPr/>
        </p:nvSpPr>
        <p:spPr>
          <a:xfrm>
            <a:off x="6870437" y="591719"/>
            <a:ext cx="3082895" cy="369332"/>
          </a:xfrm>
          <a:prstGeom prst="rect">
            <a:avLst/>
          </a:prstGeom>
          <a:noFill/>
        </p:spPr>
        <p:txBody>
          <a:bodyPr wrap="none" rtlCol="0">
            <a:spAutoFit/>
          </a:bodyPr>
          <a:lstStyle/>
          <a:p>
            <a:r>
              <a:rPr lang="es-CL" dirty="0" err="1">
                <a:solidFill>
                  <a:schemeClr val="bg1"/>
                </a:solidFill>
                <a:latin typeface="Arial" panose="020B0604020202020204" pitchFamily="34" charset="0"/>
                <a:cs typeface="Arial" panose="020B0604020202020204" pitchFamily="34" charset="0"/>
              </a:rPr>
              <a:t>Choropleth</a:t>
            </a:r>
            <a:r>
              <a:rPr lang="es-CL" dirty="0">
                <a:solidFill>
                  <a:schemeClr val="bg1"/>
                </a:solidFill>
                <a:latin typeface="Arial" panose="020B0604020202020204" pitchFamily="34" charset="0"/>
                <a:cs typeface="Arial" panose="020B0604020202020204" pitchFamily="34" charset="0"/>
              </a:rPr>
              <a:t>, </a:t>
            </a:r>
            <a:r>
              <a:rPr lang="es-CL" dirty="0" err="1">
                <a:solidFill>
                  <a:schemeClr val="bg1"/>
                </a:solidFill>
                <a:latin typeface="Arial" panose="020B0604020202020204" pitchFamily="34" charset="0"/>
                <a:cs typeface="Arial" panose="020B0604020202020204" pitchFamily="34" charset="0"/>
              </a:rPr>
              <a:t>population</a:t>
            </a:r>
            <a:r>
              <a:rPr lang="es-CL" dirty="0">
                <a:solidFill>
                  <a:schemeClr val="bg1"/>
                </a:solidFill>
                <a:latin typeface="Arial" panose="020B0604020202020204" pitchFamily="34" charset="0"/>
                <a:cs typeface="Arial" panose="020B0604020202020204" pitchFamily="34" charset="0"/>
              </a:rPr>
              <a:t> 2017</a:t>
            </a:r>
            <a:endParaRPr lang="es-MX" dirty="0">
              <a:solidFill>
                <a:schemeClr val="bg1"/>
              </a:solidFill>
              <a:latin typeface="Arial" panose="020B0604020202020204" pitchFamily="34" charset="0"/>
              <a:cs typeface="Arial" panose="020B0604020202020204" pitchFamily="34" charset="0"/>
            </a:endParaRPr>
          </a:p>
        </p:txBody>
      </p:sp>
      <p:sp>
        <p:nvSpPr>
          <p:cNvPr id="2" name="CuadroTexto 1">
            <a:extLst>
              <a:ext uri="{FF2B5EF4-FFF2-40B4-BE49-F238E27FC236}">
                <a16:creationId xmlns:a16="http://schemas.microsoft.com/office/drawing/2014/main" id="{BB9EE536-3629-40EE-A2B8-B187E086E2CC}"/>
              </a:ext>
            </a:extLst>
          </p:cNvPr>
          <p:cNvSpPr txBox="1"/>
          <p:nvPr/>
        </p:nvSpPr>
        <p:spPr>
          <a:xfrm>
            <a:off x="1511555" y="5522549"/>
            <a:ext cx="10226355" cy="461665"/>
          </a:xfrm>
          <a:prstGeom prst="rect">
            <a:avLst/>
          </a:prstGeom>
          <a:noFill/>
        </p:spPr>
        <p:txBody>
          <a:bodyPr wrap="square" rtlCol="0">
            <a:spAutoFit/>
          </a:bodyPr>
          <a:lstStyle/>
          <a:p>
            <a:pPr marL="342900" indent="-342900">
              <a:buFont typeface="Arial" panose="020B0604020202020204" pitchFamily="34" charset="0"/>
              <a:buChar char="•"/>
            </a:pPr>
            <a:r>
              <a:rPr lang="en-US" sz="2400" b="0" i="0" dirty="0">
                <a:solidFill>
                  <a:schemeClr val="bg1"/>
                </a:solidFill>
                <a:effectLst/>
                <a:latin typeface="Arial" panose="020B0604020202020204" pitchFamily="34" charset="0"/>
                <a:cs typeface="Arial" panose="020B0604020202020204" pitchFamily="34" charset="0"/>
              </a:rPr>
              <a:t>Use of folium library and </a:t>
            </a:r>
            <a:r>
              <a:rPr lang="en-US" sz="2400" b="0" i="0" dirty="0" err="1">
                <a:solidFill>
                  <a:schemeClr val="bg1"/>
                </a:solidFill>
                <a:effectLst/>
                <a:latin typeface="Arial" panose="020B0604020202020204" pitchFamily="34" charset="0"/>
                <a:cs typeface="Arial" panose="020B0604020202020204" pitchFamily="34" charset="0"/>
              </a:rPr>
              <a:t>GeoJson</a:t>
            </a:r>
            <a:r>
              <a:rPr lang="en-US" sz="2400" b="0" i="0" dirty="0">
                <a:solidFill>
                  <a:schemeClr val="bg1"/>
                </a:solidFill>
                <a:effectLst/>
                <a:latin typeface="Arial" panose="020B0604020202020204" pitchFamily="34" charset="0"/>
                <a:cs typeface="Arial" panose="020B0604020202020204" pitchFamily="34" charset="0"/>
              </a:rPr>
              <a:t> for choropleth maps</a:t>
            </a:r>
            <a:endParaRPr lang="es-MX" sz="2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4618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DEB8F6-9CC1-408C-83F3-0A798FE298AB}"/>
              </a:ext>
            </a:extLst>
          </p:cNvPr>
          <p:cNvSpPr>
            <a:spLocks noGrp="1"/>
          </p:cNvSpPr>
          <p:nvPr>
            <p:ph type="title"/>
          </p:nvPr>
        </p:nvSpPr>
        <p:spPr>
          <a:xfrm>
            <a:off x="101082" y="0"/>
            <a:ext cx="10515600" cy="709127"/>
          </a:xfrm>
        </p:spPr>
        <p:txBody>
          <a:bodyPr>
            <a:normAutofit/>
          </a:bodyPr>
          <a:lstStyle/>
          <a:p>
            <a:r>
              <a:rPr lang="es-MX" sz="2800" dirty="0" err="1"/>
              <a:t>Correlation</a:t>
            </a:r>
            <a:r>
              <a:rPr lang="es-MX" sz="2800" dirty="0"/>
              <a:t> </a:t>
            </a:r>
            <a:r>
              <a:rPr lang="es-MX" sz="2800" dirty="0" err="1"/>
              <a:t>analysis</a:t>
            </a:r>
            <a:endParaRPr lang="es-MX" sz="2800" dirty="0"/>
          </a:p>
        </p:txBody>
      </p:sp>
      <p:pic>
        <p:nvPicPr>
          <p:cNvPr id="5" name="Imagen 4">
            <a:extLst>
              <a:ext uri="{FF2B5EF4-FFF2-40B4-BE49-F238E27FC236}">
                <a16:creationId xmlns:a16="http://schemas.microsoft.com/office/drawing/2014/main" id="{CD6C102E-8AC4-4784-9D7B-1BE5E113ABDD}"/>
              </a:ext>
            </a:extLst>
          </p:cNvPr>
          <p:cNvPicPr>
            <a:picLocks noChangeAspect="1"/>
          </p:cNvPicPr>
          <p:nvPr/>
        </p:nvPicPr>
        <p:blipFill rotWithShape="1">
          <a:blip r:embed="rId2"/>
          <a:srcRect l="22985" t="42724" r="47177" b="25734"/>
          <a:stretch/>
        </p:blipFill>
        <p:spPr>
          <a:xfrm>
            <a:off x="5090440" y="1455576"/>
            <a:ext cx="6898069" cy="4101557"/>
          </a:xfrm>
          <a:prstGeom prst="rect">
            <a:avLst/>
          </a:prstGeom>
        </p:spPr>
      </p:pic>
      <p:sp>
        <p:nvSpPr>
          <p:cNvPr id="6" name="CuadroTexto 5">
            <a:extLst>
              <a:ext uri="{FF2B5EF4-FFF2-40B4-BE49-F238E27FC236}">
                <a16:creationId xmlns:a16="http://schemas.microsoft.com/office/drawing/2014/main" id="{91C9F529-BAE3-4710-8A99-E40B5F09C286}"/>
              </a:ext>
            </a:extLst>
          </p:cNvPr>
          <p:cNvSpPr txBox="1"/>
          <p:nvPr/>
        </p:nvSpPr>
        <p:spPr>
          <a:xfrm>
            <a:off x="317241" y="1371600"/>
            <a:ext cx="4618653" cy="4247317"/>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It is important to try to avoid correlated variables before starting the clustering process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Through this heat map we visualize the strongest and weakest correlations.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The one that stands out the most is the correlation between population and total number of venues extracted from Foursquare</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Another interesting positive correlation is that of population density with the value of land use.</a:t>
            </a:r>
            <a:endParaRPr lang="es-MX" dirty="0">
              <a:solidFill>
                <a:schemeClr val="bg1"/>
              </a:solidFill>
            </a:endParaRPr>
          </a:p>
        </p:txBody>
      </p:sp>
    </p:spTree>
    <p:extLst>
      <p:ext uri="{BB962C8B-B14F-4D97-AF65-F5344CB8AC3E}">
        <p14:creationId xmlns:p14="http://schemas.microsoft.com/office/powerpoint/2010/main" val="8363923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65ADFB-1BF5-49A3-8884-18DDA9259D0A}"/>
              </a:ext>
            </a:extLst>
          </p:cNvPr>
          <p:cNvSpPr>
            <a:spLocks noGrp="1"/>
          </p:cNvSpPr>
          <p:nvPr>
            <p:ph type="title"/>
          </p:nvPr>
        </p:nvSpPr>
        <p:spPr>
          <a:xfrm>
            <a:off x="91751" y="67181"/>
            <a:ext cx="10515600" cy="791236"/>
          </a:xfrm>
        </p:spPr>
        <p:txBody>
          <a:bodyPr>
            <a:normAutofit/>
          </a:bodyPr>
          <a:lstStyle/>
          <a:p>
            <a:r>
              <a:rPr lang="es-CL" sz="2800" dirty="0"/>
              <a:t>Machine </a:t>
            </a:r>
            <a:r>
              <a:rPr lang="es-CL" sz="2800" dirty="0" err="1"/>
              <a:t>learning</a:t>
            </a:r>
            <a:r>
              <a:rPr lang="es-CL" sz="2800" dirty="0"/>
              <a:t> </a:t>
            </a:r>
            <a:r>
              <a:rPr lang="es-CL" sz="2800" dirty="0" err="1"/>
              <a:t>technics</a:t>
            </a:r>
            <a:endParaRPr lang="es-MX" sz="2800" dirty="0"/>
          </a:p>
        </p:txBody>
      </p:sp>
      <p:sp>
        <p:nvSpPr>
          <p:cNvPr id="4" name="CuadroTexto 3">
            <a:extLst>
              <a:ext uri="{FF2B5EF4-FFF2-40B4-BE49-F238E27FC236}">
                <a16:creationId xmlns:a16="http://schemas.microsoft.com/office/drawing/2014/main" id="{C49E54A7-C07D-4E40-BEC6-B5BB98211A5C}"/>
              </a:ext>
            </a:extLst>
          </p:cNvPr>
          <p:cNvSpPr txBox="1"/>
          <p:nvPr/>
        </p:nvSpPr>
        <p:spPr>
          <a:xfrm>
            <a:off x="87288" y="735614"/>
            <a:ext cx="11986725" cy="4247317"/>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Clustering techniques vary depending on the bottom-up, top-down (hierarchical) approach, the distance measures used: Euclidean, Hamming (city block), </a:t>
            </a:r>
            <a:r>
              <a:rPr lang="en-US" dirty="0" err="1">
                <a:solidFill>
                  <a:schemeClr val="bg1"/>
                </a:solidFill>
              </a:rPr>
              <a:t>Tchebyschev</a:t>
            </a:r>
            <a:r>
              <a:rPr lang="en-US" dirty="0">
                <a:solidFill>
                  <a:schemeClr val="bg1"/>
                </a:solidFill>
              </a:rPr>
              <a:t>, </a:t>
            </a:r>
            <a:r>
              <a:rPr lang="en-US" dirty="0" err="1">
                <a:solidFill>
                  <a:schemeClr val="bg1"/>
                </a:solidFill>
              </a:rPr>
              <a:t>Minkowski</a:t>
            </a:r>
            <a:r>
              <a:rPr lang="en-US" dirty="0">
                <a:solidFill>
                  <a:schemeClr val="bg1"/>
                </a:solidFill>
              </a:rPr>
              <a:t>, Canberra, angular separation and the type of data used, which it can include fuzzy data sets. (</a:t>
            </a:r>
            <a:r>
              <a:rPr lang="en-US" dirty="0" err="1">
                <a:solidFill>
                  <a:schemeClr val="bg1"/>
                </a:solidFill>
              </a:rPr>
              <a:t>Pedrycz</a:t>
            </a:r>
            <a:r>
              <a:rPr lang="en-US" dirty="0">
                <a:solidFill>
                  <a:schemeClr val="bg1"/>
                </a:solidFill>
              </a:rPr>
              <a:t>, 2005).</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 For </a:t>
            </a:r>
            <a:r>
              <a:rPr lang="en-US" b="1" dirty="0">
                <a:solidFill>
                  <a:schemeClr val="bg1"/>
                </a:solidFill>
              </a:rPr>
              <a:t>customer and market segmentation problems</a:t>
            </a:r>
            <a:r>
              <a:rPr lang="en-US" dirty="0">
                <a:solidFill>
                  <a:schemeClr val="bg1"/>
                </a:solidFill>
              </a:rPr>
              <a:t>, the most used techniques are </a:t>
            </a:r>
            <a:r>
              <a:rPr lang="en-US" b="1" dirty="0">
                <a:solidFill>
                  <a:schemeClr val="bg1"/>
                </a:solidFill>
              </a:rPr>
              <a:t>K-Means</a:t>
            </a:r>
            <a:r>
              <a:rPr lang="en-US" dirty="0">
                <a:solidFill>
                  <a:schemeClr val="bg1"/>
                </a:solidFill>
              </a:rPr>
              <a:t>, C-Means and SOM (Self Organization Maps).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K-Means: one of the problems is its initial randomness at the starting point and the selection of number "k" of partitions. </a:t>
            </a:r>
            <a:r>
              <a:rPr lang="en-US" b="1" dirty="0">
                <a:solidFill>
                  <a:schemeClr val="bg1"/>
                </a:solidFill>
              </a:rPr>
              <a:t>The elbow method </a:t>
            </a:r>
            <a:r>
              <a:rPr lang="en-US" dirty="0">
                <a:solidFill>
                  <a:schemeClr val="bg1"/>
                </a:solidFill>
              </a:rPr>
              <a:t>calculates the total intra-cluster variance as a function of the number of clusters and chooses as optimal the value from which adding more clusters has marginal improvements.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Before executing the technique, the </a:t>
            </a:r>
            <a:r>
              <a:rPr lang="en-US" b="1" dirty="0">
                <a:solidFill>
                  <a:schemeClr val="bg1"/>
                </a:solidFill>
              </a:rPr>
              <a:t>data must be standardized.</a:t>
            </a:r>
          </a:p>
          <a:p>
            <a:pPr marL="285750" indent="-285750">
              <a:buFont typeface="Arial" panose="020B0604020202020204" pitchFamily="34" charset="0"/>
              <a:buChar char="•"/>
            </a:pPr>
            <a:endParaRPr lang="en-US" b="1" dirty="0">
              <a:solidFill>
                <a:schemeClr val="bg1"/>
              </a:solidFill>
            </a:endParaRPr>
          </a:p>
          <a:p>
            <a:pPr marL="285750" indent="-285750">
              <a:buFont typeface="Arial" panose="020B0604020202020204" pitchFamily="34" charset="0"/>
              <a:buChar char="•"/>
            </a:pPr>
            <a:endParaRPr lang="en-US" b="1" dirty="0">
              <a:solidFill>
                <a:schemeClr val="bg1"/>
              </a:solidFill>
            </a:endParaRPr>
          </a:p>
          <a:p>
            <a:pPr marL="285750" indent="-285750">
              <a:buFont typeface="Arial" panose="020B0604020202020204" pitchFamily="34" charset="0"/>
              <a:buChar char="•"/>
            </a:pPr>
            <a:endParaRPr lang="es-MX" dirty="0">
              <a:solidFill>
                <a:schemeClr val="bg1"/>
              </a:solidFill>
            </a:endParaRPr>
          </a:p>
        </p:txBody>
      </p:sp>
      <p:pic>
        <p:nvPicPr>
          <p:cNvPr id="6" name="Imagen 5">
            <a:extLst>
              <a:ext uri="{FF2B5EF4-FFF2-40B4-BE49-F238E27FC236}">
                <a16:creationId xmlns:a16="http://schemas.microsoft.com/office/drawing/2014/main" id="{AE1328EA-17AD-43E6-973A-1AE848987897}"/>
              </a:ext>
            </a:extLst>
          </p:cNvPr>
          <p:cNvPicPr>
            <a:picLocks noChangeAspect="1"/>
          </p:cNvPicPr>
          <p:nvPr/>
        </p:nvPicPr>
        <p:blipFill rotWithShape="1">
          <a:blip r:embed="rId2"/>
          <a:srcRect l="23387" t="29534" r="14678" b="15268"/>
          <a:stretch/>
        </p:blipFill>
        <p:spPr>
          <a:xfrm>
            <a:off x="6582250" y="4104967"/>
            <a:ext cx="5491763" cy="2753033"/>
          </a:xfrm>
          <a:prstGeom prst="rect">
            <a:avLst/>
          </a:prstGeom>
        </p:spPr>
      </p:pic>
      <p:sp>
        <p:nvSpPr>
          <p:cNvPr id="7" name="CuadroTexto 6">
            <a:extLst>
              <a:ext uri="{FF2B5EF4-FFF2-40B4-BE49-F238E27FC236}">
                <a16:creationId xmlns:a16="http://schemas.microsoft.com/office/drawing/2014/main" id="{645762EA-204D-4BCA-935F-3FA342B23441}"/>
              </a:ext>
            </a:extLst>
          </p:cNvPr>
          <p:cNvSpPr txBox="1"/>
          <p:nvPr/>
        </p:nvSpPr>
        <p:spPr>
          <a:xfrm>
            <a:off x="251927" y="4604320"/>
            <a:ext cx="5683704" cy="1754326"/>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rPr>
              <a:t>6 partitions will be used </a:t>
            </a:r>
            <a:r>
              <a:rPr lang="en-US" dirty="0">
                <a:solidFill>
                  <a:schemeClr val="bg1"/>
                </a:solidFill>
              </a:rPr>
              <a:t>although the method suggests something else.</a:t>
            </a:r>
          </a:p>
          <a:p>
            <a:pPr marL="285750" indent="-285750">
              <a:buFont typeface="Arial" panose="020B0604020202020204" pitchFamily="34" charset="0"/>
              <a:buChar char="•"/>
            </a:pPr>
            <a:r>
              <a:rPr lang="en-US" dirty="0">
                <a:solidFill>
                  <a:schemeClr val="bg1"/>
                </a:solidFill>
              </a:rPr>
              <a:t> However, the criterion must also be functional to the problem and 6 it is considered that it meets the practical and with the elbow method</a:t>
            </a:r>
          </a:p>
          <a:p>
            <a:endParaRPr lang="es-MX" dirty="0"/>
          </a:p>
        </p:txBody>
      </p:sp>
    </p:spTree>
    <p:extLst>
      <p:ext uri="{BB962C8B-B14F-4D97-AF65-F5344CB8AC3E}">
        <p14:creationId xmlns:p14="http://schemas.microsoft.com/office/powerpoint/2010/main" val="14318663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6943A68B-4E9A-432C-AF6E-52F9FF1DF6F3}"/>
              </a:ext>
            </a:extLst>
          </p:cNvPr>
          <p:cNvSpPr txBox="1">
            <a:spLocks/>
          </p:cNvSpPr>
          <p:nvPr/>
        </p:nvSpPr>
        <p:spPr>
          <a:xfrm>
            <a:off x="91751" y="67181"/>
            <a:ext cx="10515600" cy="791236"/>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4400" b="1" kern="1200">
                <a:solidFill>
                  <a:schemeClr val="bg1"/>
                </a:solidFill>
                <a:latin typeface="+mj-lt"/>
                <a:ea typeface="+mj-ea"/>
                <a:cs typeface="+mj-cs"/>
              </a:defRPr>
            </a:lvl1pPr>
          </a:lstStyle>
          <a:p>
            <a:r>
              <a:rPr lang="es-CL" sz="2800" dirty="0" err="1"/>
              <a:t>Results</a:t>
            </a:r>
            <a:r>
              <a:rPr lang="es-CL" sz="2800" dirty="0"/>
              <a:t>: </a:t>
            </a:r>
            <a:r>
              <a:rPr lang="es-CL" sz="2800" dirty="0" err="1"/>
              <a:t>Clustering</a:t>
            </a:r>
            <a:endParaRPr lang="es-MX" sz="2800" dirty="0"/>
          </a:p>
        </p:txBody>
      </p:sp>
      <p:pic>
        <p:nvPicPr>
          <p:cNvPr id="6" name="Imagen 5">
            <a:extLst>
              <a:ext uri="{FF2B5EF4-FFF2-40B4-BE49-F238E27FC236}">
                <a16:creationId xmlns:a16="http://schemas.microsoft.com/office/drawing/2014/main" id="{0BC8CAE5-A6FA-407B-A8D0-F5331F9FD72C}"/>
              </a:ext>
            </a:extLst>
          </p:cNvPr>
          <p:cNvPicPr>
            <a:picLocks noChangeAspect="1"/>
          </p:cNvPicPr>
          <p:nvPr/>
        </p:nvPicPr>
        <p:blipFill rotWithShape="1">
          <a:blip r:embed="rId2"/>
          <a:srcRect l="29435" t="33979" r="40404" b="26165"/>
          <a:stretch/>
        </p:blipFill>
        <p:spPr>
          <a:xfrm>
            <a:off x="4739147" y="956739"/>
            <a:ext cx="7257883" cy="5394899"/>
          </a:xfrm>
          <a:prstGeom prst="rect">
            <a:avLst/>
          </a:prstGeom>
        </p:spPr>
      </p:pic>
      <p:sp>
        <p:nvSpPr>
          <p:cNvPr id="7" name="CuadroTexto 6">
            <a:extLst>
              <a:ext uri="{FF2B5EF4-FFF2-40B4-BE49-F238E27FC236}">
                <a16:creationId xmlns:a16="http://schemas.microsoft.com/office/drawing/2014/main" id="{318B0BCB-4370-42DF-A240-89EA71FFFC32}"/>
              </a:ext>
            </a:extLst>
          </p:cNvPr>
          <p:cNvSpPr txBox="1"/>
          <p:nvPr/>
        </p:nvSpPr>
        <p:spPr>
          <a:xfrm>
            <a:off x="91751" y="858417"/>
            <a:ext cx="4526902" cy="590931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The clusters generated are no longer necessarily geographic.</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The areas with the greatest potential are those in which there is a high concentration of people, high densities and moderate to high values of land costs, in addition to having greater places of interest. </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The best area to start the exploration at the micro level is the cluster in the center of Santiago, where high density, high population, average values of land use and high commercial activity are combined (orange cluster). </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It would be followed by the blue cluster with 8 districts that has as a characteristic a high population density.</a:t>
            </a:r>
            <a:endParaRPr lang="es-MX" dirty="0">
              <a:solidFill>
                <a:schemeClr val="bg1"/>
              </a:solidFill>
            </a:endParaRPr>
          </a:p>
        </p:txBody>
      </p:sp>
    </p:spTree>
    <p:extLst>
      <p:ext uri="{BB962C8B-B14F-4D97-AF65-F5344CB8AC3E}">
        <p14:creationId xmlns:p14="http://schemas.microsoft.com/office/powerpoint/2010/main" val="39697536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7C13C4-3891-42CF-B844-7A7F301C8618}"/>
              </a:ext>
            </a:extLst>
          </p:cNvPr>
          <p:cNvSpPr>
            <a:spLocks noGrp="1"/>
          </p:cNvSpPr>
          <p:nvPr>
            <p:ph type="title"/>
          </p:nvPr>
        </p:nvSpPr>
        <p:spPr>
          <a:xfrm>
            <a:off x="502298" y="123164"/>
            <a:ext cx="10515600" cy="986531"/>
          </a:xfrm>
        </p:spPr>
        <p:txBody>
          <a:bodyPr>
            <a:normAutofit/>
          </a:bodyPr>
          <a:lstStyle/>
          <a:p>
            <a:r>
              <a:rPr lang="en-US" sz="2800" dirty="0"/>
              <a:t>Discussion and Conclusions</a:t>
            </a:r>
            <a:br>
              <a:rPr lang="en-US" sz="2800" dirty="0"/>
            </a:br>
            <a:endParaRPr lang="es-MX" sz="2800" dirty="0"/>
          </a:p>
        </p:txBody>
      </p:sp>
      <p:sp>
        <p:nvSpPr>
          <p:cNvPr id="3" name="Marcador de contenido 2">
            <a:extLst>
              <a:ext uri="{FF2B5EF4-FFF2-40B4-BE49-F238E27FC236}">
                <a16:creationId xmlns:a16="http://schemas.microsoft.com/office/drawing/2014/main" id="{80CE477C-128C-4383-95FD-1AECB7A10B39}"/>
              </a:ext>
            </a:extLst>
          </p:cNvPr>
          <p:cNvSpPr>
            <a:spLocks noGrp="1"/>
          </p:cNvSpPr>
          <p:nvPr>
            <p:ph idx="1"/>
          </p:nvPr>
        </p:nvSpPr>
        <p:spPr>
          <a:xfrm>
            <a:off x="215382" y="1007544"/>
            <a:ext cx="11474320" cy="4842911"/>
          </a:xfrm>
        </p:spPr>
        <p:txBody>
          <a:bodyPr>
            <a:normAutofit lnSpcReduction="10000"/>
          </a:bodyPr>
          <a:lstStyle/>
          <a:p>
            <a:endParaRPr lang="en-US" sz="2000" dirty="0"/>
          </a:p>
          <a:p>
            <a:r>
              <a:rPr lang="en-US" sz="2000" dirty="0"/>
              <a:t>Despite being limited in time and information, it was possible to use the methodological approach.</a:t>
            </a:r>
          </a:p>
          <a:p>
            <a:endParaRPr lang="en-US" sz="2000" dirty="0"/>
          </a:p>
          <a:p>
            <a:r>
              <a:rPr lang="en-US" sz="2000" dirty="0"/>
              <a:t>The results effectively help people who want to know areas where to invest or start their own business.</a:t>
            </a:r>
          </a:p>
          <a:p>
            <a:endParaRPr lang="en-US" sz="2000" dirty="0"/>
          </a:p>
          <a:p>
            <a:r>
              <a:rPr lang="en-US" sz="2000" dirty="0"/>
              <a:t>However, at the micro level, there is work to be done. Foursquare is not very popular in Chile, which leads to underestimating the potential of certain areas. A possible improvement would be to supplement the data with more robust trade information.</a:t>
            </a:r>
          </a:p>
          <a:p>
            <a:endParaRPr lang="en-US" sz="2000" dirty="0"/>
          </a:p>
          <a:p>
            <a:r>
              <a:rPr lang="en-US" sz="2000" dirty="0"/>
              <a:t>Finally, the opportunity to carry out this applied project is appreciated</a:t>
            </a:r>
            <a:endParaRPr lang="es-MX" sz="2000" dirty="0"/>
          </a:p>
        </p:txBody>
      </p:sp>
    </p:spTree>
    <p:extLst>
      <p:ext uri="{BB962C8B-B14F-4D97-AF65-F5344CB8AC3E}">
        <p14:creationId xmlns:p14="http://schemas.microsoft.com/office/powerpoint/2010/main" val="26742838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atrón de fondo&#10;&#10;Descripción generada automáticamente con confianza baja">
            <a:extLst>
              <a:ext uri="{FF2B5EF4-FFF2-40B4-BE49-F238E27FC236}">
                <a16:creationId xmlns:a16="http://schemas.microsoft.com/office/drawing/2014/main" id="{B771F2A5-FD25-4804-92CC-BE5C6CA1BE4A}"/>
              </a:ext>
            </a:extLst>
          </p:cNvPr>
          <p:cNvPicPr>
            <a:picLocks noChangeAspect="1"/>
          </p:cNvPicPr>
          <p:nvPr/>
        </p:nvPicPr>
        <p:blipFill rotWithShape="1">
          <a:blip r:embed="rId2"/>
          <a:srcRect r="-3" b="25455"/>
          <a:stretch/>
        </p:blipFill>
        <p:spPr>
          <a:xfrm>
            <a:off x="3048" y="10"/>
            <a:ext cx="6195372" cy="4618233"/>
          </a:xfrm>
          <a:prstGeom prst="rect">
            <a:avLst/>
          </a:prstGeom>
        </p:spPr>
      </p:pic>
      <p:sp>
        <p:nvSpPr>
          <p:cNvPr id="2" name="Título 1">
            <a:extLst>
              <a:ext uri="{FF2B5EF4-FFF2-40B4-BE49-F238E27FC236}">
                <a16:creationId xmlns:a16="http://schemas.microsoft.com/office/drawing/2014/main" id="{6E261447-6F25-4C1F-B4BB-249574ED2A72}"/>
              </a:ext>
            </a:extLst>
          </p:cNvPr>
          <p:cNvSpPr>
            <a:spLocks noGrp="1"/>
          </p:cNvSpPr>
          <p:nvPr>
            <p:ph type="ctrTitle"/>
          </p:nvPr>
        </p:nvSpPr>
        <p:spPr>
          <a:xfrm>
            <a:off x="838200" y="4876800"/>
            <a:ext cx="10003218" cy="1219200"/>
          </a:xfrm>
        </p:spPr>
        <p:txBody>
          <a:bodyPr vert="horz" lIns="91440" tIns="45720" rIns="91440" bIns="45720" rtlCol="0" anchor="ctr">
            <a:normAutofit fontScale="90000"/>
          </a:bodyPr>
          <a:lstStyle/>
          <a:p>
            <a:pPr>
              <a:lnSpc>
                <a:spcPct val="90000"/>
              </a:lnSpc>
            </a:pPr>
            <a:r>
              <a:rPr lang="en-US" sz="4100" dirty="0"/>
              <a:t>Exploring Best locations for Bakery store in Santiago, Chile</a:t>
            </a:r>
            <a:br>
              <a:rPr lang="en-US" sz="4100" dirty="0"/>
            </a:br>
            <a:endParaRPr lang="en-US" sz="4100" dirty="0"/>
          </a:p>
        </p:txBody>
      </p:sp>
      <p:sp>
        <p:nvSpPr>
          <p:cNvPr id="3" name="Subtítulo 2">
            <a:extLst>
              <a:ext uri="{FF2B5EF4-FFF2-40B4-BE49-F238E27FC236}">
                <a16:creationId xmlns:a16="http://schemas.microsoft.com/office/drawing/2014/main" id="{180E1D69-535F-425F-A3D3-E93A24E6B6DA}"/>
              </a:ext>
            </a:extLst>
          </p:cNvPr>
          <p:cNvSpPr>
            <a:spLocks noGrp="1"/>
          </p:cNvSpPr>
          <p:nvPr>
            <p:ph type="subTitle" idx="1"/>
          </p:nvPr>
        </p:nvSpPr>
        <p:spPr>
          <a:xfrm>
            <a:off x="6553200" y="399684"/>
            <a:ext cx="4800600" cy="3935986"/>
          </a:xfrm>
        </p:spPr>
        <p:txBody>
          <a:bodyPr vert="horz" lIns="91440" tIns="45720" rIns="91440" bIns="45720" rtlCol="0" anchor="ctr">
            <a:normAutofit/>
          </a:bodyPr>
          <a:lstStyle/>
          <a:p>
            <a:pPr indent="-228600" algn="l">
              <a:buFont typeface="Arial" panose="020B0604020202020204" pitchFamily="34" charset="0"/>
              <a:buChar char="•"/>
            </a:pPr>
            <a:r>
              <a:rPr lang="en-US" sz="1800" b="1" dirty="0"/>
              <a:t>Applied Data Science Capstone</a:t>
            </a:r>
          </a:p>
          <a:p>
            <a:pPr indent="-228600" algn="l">
              <a:buFont typeface="Arial" panose="020B0604020202020204" pitchFamily="34" charset="0"/>
              <a:buChar char="•"/>
            </a:pPr>
            <a:r>
              <a:rPr lang="en-US" sz="1800" dirty="0"/>
              <a:t>March 2021</a:t>
            </a:r>
          </a:p>
          <a:p>
            <a:pPr indent="-228600" algn="l">
              <a:buFont typeface="Arial" panose="020B0604020202020204" pitchFamily="34" charset="0"/>
              <a:buChar char="•"/>
            </a:pPr>
            <a:endParaRPr lang="en-US" sz="1800" dirty="0"/>
          </a:p>
          <a:p>
            <a:pPr indent="-228600" algn="l">
              <a:buFont typeface="Arial" panose="020B0604020202020204" pitchFamily="34" charset="0"/>
              <a:buChar char="•"/>
            </a:pPr>
            <a:r>
              <a:rPr lang="en-US" sz="1800" dirty="0"/>
              <a:t>Pedro Reyes O.</a:t>
            </a:r>
          </a:p>
          <a:p>
            <a:pPr indent="-228600" algn="l">
              <a:buFont typeface="Arial" panose="020B0604020202020204" pitchFamily="34" charset="0"/>
              <a:buChar char="•"/>
            </a:pPr>
            <a:endParaRPr lang="en-US" sz="1800" dirty="0"/>
          </a:p>
          <a:p>
            <a:pPr algn="l"/>
            <a:r>
              <a:rPr lang="en-US" sz="1800" dirty="0"/>
              <a:t>Code </a:t>
            </a:r>
            <a:r>
              <a:rPr lang="en-US" sz="1800" dirty="0" err="1"/>
              <a:t>avaliable</a:t>
            </a:r>
            <a:r>
              <a:rPr lang="en-US" sz="1800" dirty="0"/>
              <a:t>, in this link:</a:t>
            </a:r>
          </a:p>
          <a:p>
            <a:pPr algn="l"/>
            <a:r>
              <a:rPr lang="en-US" sz="1600" dirty="0">
                <a:hlinkClick r:id="rId3"/>
              </a:rPr>
              <a:t>Segmenting-and-Clustering-Neighborhoods-in-Toronto/</a:t>
            </a:r>
            <a:r>
              <a:rPr lang="en-US" sz="1600" dirty="0" err="1">
                <a:hlinkClick r:id="rId3"/>
              </a:rPr>
              <a:t>PREYES_Capstone_final.ipynb</a:t>
            </a:r>
            <a:r>
              <a:rPr lang="en-US" sz="1600" dirty="0">
                <a:hlinkClick r:id="rId3"/>
              </a:rPr>
              <a:t> at master · preyes0/Segmenting-and-Clustering-Neighborhoods-in-Toronto (github.com)</a:t>
            </a:r>
            <a:endParaRPr lang="en-US" sz="1800" dirty="0"/>
          </a:p>
          <a:p>
            <a:pPr algn="l"/>
            <a:endParaRPr lang="en-US" sz="1800" dirty="0"/>
          </a:p>
          <a:p>
            <a:pPr algn="l"/>
            <a:endParaRPr lang="en-US" sz="1800" dirty="0"/>
          </a:p>
          <a:p>
            <a:pPr indent="-228600" algn="l">
              <a:buFont typeface="Arial" panose="020B0604020202020204" pitchFamily="34" charset="0"/>
              <a:buChar char="•"/>
            </a:pPr>
            <a:endParaRPr lang="en-US" sz="1800" dirty="0"/>
          </a:p>
        </p:txBody>
      </p:sp>
    </p:spTree>
    <p:extLst>
      <p:ext uri="{BB962C8B-B14F-4D97-AF65-F5344CB8AC3E}">
        <p14:creationId xmlns:p14="http://schemas.microsoft.com/office/powerpoint/2010/main" val="3395546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AB8125F-0FD8-48CD-9F43-73E5494EA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0019DD6C-5899-4C07-864B-EB0A7D104A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5" name="Rectangle 14">
            <a:extLst>
              <a:ext uri="{FF2B5EF4-FFF2-40B4-BE49-F238E27FC236}">
                <a16:creationId xmlns:a16="http://schemas.microsoft.com/office/drawing/2014/main" id="{EBDFFBC1-15BD-428E-B8AF-ECF5D1B76D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17529"/>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7" name="Rectangle 16">
            <a:extLst>
              <a:ext uri="{FF2B5EF4-FFF2-40B4-BE49-F238E27FC236}">
                <a16:creationId xmlns:a16="http://schemas.microsoft.com/office/drawing/2014/main" id="{EBFB3075-0323-4EB0-B1A5-776A0E709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057" y="0"/>
            <a:ext cx="12191999" cy="2217528"/>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A5043F97-081D-440A-8FAA-5A40161924D5}"/>
              </a:ext>
            </a:extLst>
          </p:cNvPr>
          <p:cNvSpPr>
            <a:spLocks noGrp="1"/>
          </p:cNvSpPr>
          <p:nvPr>
            <p:ph type="title"/>
          </p:nvPr>
        </p:nvSpPr>
        <p:spPr>
          <a:xfrm>
            <a:off x="838200" y="381000"/>
            <a:ext cx="10003218" cy="1600124"/>
          </a:xfrm>
        </p:spPr>
        <p:txBody>
          <a:bodyPr vert="horz" lIns="91440" tIns="45720" rIns="91440" bIns="45720" rtlCol="0" anchor="ctr">
            <a:normAutofit/>
          </a:bodyPr>
          <a:lstStyle/>
          <a:p>
            <a:r>
              <a:rPr lang="en-US"/>
              <a:t>Introduction</a:t>
            </a:r>
          </a:p>
        </p:txBody>
      </p:sp>
      <p:sp>
        <p:nvSpPr>
          <p:cNvPr id="6" name="CuadroTexto 5">
            <a:extLst>
              <a:ext uri="{FF2B5EF4-FFF2-40B4-BE49-F238E27FC236}">
                <a16:creationId xmlns:a16="http://schemas.microsoft.com/office/drawing/2014/main" id="{670641B1-AE47-4E9F-96E5-DD408AA03284}"/>
              </a:ext>
            </a:extLst>
          </p:cNvPr>
          <p:cNvSpPr txBox="1"/>
          <p:nvPr/>
        </p:nvSpPr>
        <p:spPr>
          <a:xfrm>
            <a:off x="258097" y="2645971"/>
            <a:ext cx="4876800" cy="3783586"/>
          </a:xfrm>
          <a:prstGeom prst="rect">
            <a:avLst/>
          </a:prstGeom>
        </p:spPr>
        <p:txBody>
          <a:bodyPr vert="horz" lIns="91440" tIns="45720" rIns="91440" bIns="45720" rtlCol="0" anchor="ctr">
            <a:normAutofit fontScale="92500" lnSpcReduction="20000"/>
          </a:bodyPr>
          <a:lstStyle/>
          <a:p>
            <a:pPr marL="285750" indent="-228600">
              <a:spcAft>
                <a:spcPts val="600"/>
              </a:spcAft>
              <a:buClr>
                <a:schemeClr val="accent1"/>
              </a:buClr>
              <a:buFont typeface="Arial" panose="020B0604020202020204" pitchFamily="34" charset="0"/>
              <a:buChar char="•"/>
            </a:pPr>
            <a:r>
              <a:rPr lang="en-US" dirty="0">
                <a:solidFill>
                  <a:schemeClr val="tx2"/>
                </a:solidFill>
              </a:rPr>
              <a:t>Santiago de Chile, is the capital and largest city of Chile as well as one of the largest cities in the Americas. It is the center of Chile's most densely populated region, the Santiago Metropolitan Region, whose total population is 7 million, of which more than 6 million live in the city's continuous urban area. </a:t>
            </a:r>
          </a:p>
          <a:p>
            <a:pPr indent="-228600">
              <a:spcAft>
                <a:spcPts val="600"/>
              </a:spcAft>
              <a:buClr>
                <a:schemeClr val="accent1"/>
              </a:buClr>
              <a:buFont typeface="Arial" panose="020B0604020202020204" pitchFamily="34" charset="0"/>
              <a:buChar char="•"/>
            </a:pPr>
            <a:endParaRPr lang="en-US" dirty="0">
              <a:solidFill>
                <a:schemeClr val="tx2"/>
              </a:solidFill>
            </a:endParaRPr>
          </a:p>
          <a:p>
            <a:pPr marL="285750" indent="-228600">
              <a:spcAft>
                <a:spcPts val="600"/>
              </a:spcAft>
              <a:buClr>
                <a:schemeClr val="accent1"/>
              </a:buClr>
              <a:buFont typeface="Arial" panose="020B0604020202020204" pitchFamily="34" charset="0"/>
              <a:buChar char="•"/>
            </a:pPr>
            <a:r>
              <a:rPr lang="en-US" b="0" i="0" dirty="0">
                <a:solidFill>
                  <a:schemeClr val="tx2"/>
                </a:solidFill>
                <a:effectLst/>
              </a:rPr>
              <a:t>Commercial activity is one of the drivers of economic growth and has generated many investors wanting to compete. </a:t>
            </a:r>
          </a:p>
          <a:p>
            <a:pPr marL="285750" indent="-228600">
              <a:spcAft>
                <a:spcPts val="600"/>
              </a:spcAft>
              <a:buClr>
                <a:schemeClr val="accent1"/>
              </a:buClr>
              <a:buFont typeface="Arial" panose="020B0604020202020204" pitchFamily="34" charset="0"/>
              <a:buChar char="•"/>
            </a:pPr>
            <a:endParaRPr lang="en-US" dirty="0">
              <a:solidFill>
                <a:schemeClr val="tx2"/>
              </a:solidFill>
            </a:endParaRPr>
          </a:p>
          <a:p>
            <a:pPr marL="285750" indent="-228600">
              <a:spcAft>
                <a:spcPts val="600"/>
              </a:spcAft>
              <a:buClr>
                <a:schemeClr val="accent1"/>
              </a:buClr>
              <a:buFont typeface="Arial" panose="020B0604020202020204" pitchFamily="34" charset="0"/>
              <a:buChar char="•"/>
            </a:pPr>
            <a:r>
              <a:rPr lang="en-US" b="0" i="0" dirty="0">
                <a:solidFill>
                  <a:schemeClr val="tx2"/>
                </a:solidFill>
                <a:effectLst/>
              </a:rPr>
              <a:t>Location, location, location is the key for success</a:t>
            </a:r>
            <a:endParaRPr lang="en-US" dirty="0">
              <a:solidFill>
                <a:schemeClr val="tx2"/>
              </a:solidFill>
            </a:endParaRPr>
          </a:p>
          <a:p>
            <a:pPr indent="-228600">
              <a:spcAft>
                <a:spcPts val="600"/>
              </a:spcAft>
              <a:buClr>
                <a:schemeClr val="accent1"/>
              </a:buClr>
              <a:buFont typeface="Arial" panose="020B0604020202020204" pitchFamily="34" charset="0"/>
              <a:buChar char="•"/>
            </a:pPr>
            <a:endParaRPr lang="en-US" dirty="0">
              <a:solidFill>
                <a:schemeClr val="tx2"/>
              </a:solidFill>
            </a:endParaRPr>
          </a:p>
          <a:p>
            <a:pPr indent="-228600">
              <a:spcAft>
                <a:spcPts val="600"/>
              </a:spcAft>
              <a:buClr>
                <a:schemeClr val="accent1"/>
              </a:buClr>
              <a:buFont typeface="Arial" panose="020B0604020202020204" pitchFamily="34" charset="0"/>
              <a:buChar char="•"/>
            </a:pPr>
            <a:endParaRPr lang="en-US" dirty="0">
              <a:solidFill>
                <a:schemeClr val="tx2"/>
              </a:solidFill>
            </a:endParaRPr>
          </a:p>
        </p:txBody>
      </p:sp>
      <p:pic>
        <p:nvPicPr>
          <p:cNvPr id="5" name="Marcador de contenido 4" descr="Vista de una ciudad con una montaña al fondo&#10;&#10;Descripción generada automáticamente">
            <a:extLst>
              <a:ext uri="{FF2B5EF4-FFF2-40B4-BE49-F238E27FC236}">
                <a16:creationId xmlns:a16="http://schemas.microsoft.com/office/drawing/2014/main" id="{2BAA90B1-9290-454D-B1B2-7883899CE00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15628" r="23626"/>
          <a:stretch/>
        </p:blipFill>
        <p:spPr>
          <a:xfrm>
            <a:off x="5996628" y="2217529"/>
            <a:ext cx="6195372" cy="4640471"/>
          </a:xfrm>
          <a:prstGeom prst="rect">
            <a:avLst/>
          </a:prstGeom>
        </p:spPr>
      </p:pic>
    </p:spTree>
    <p:extLst>
      <p:ext uri="{BB962C8B-B14F-4D97-AF65-F5344CB8AC3E}">
        <p14:creationId xmlns:p14="http://schemas.microsoft.com/office/powerpoint/2010/main" val="3178620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027CAEDE-D92D-4745-8749-71019415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00C96CB6-3880-40E6-A4BF-F64E7D1E4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6A4A32CD-F6F6-4AEE-AAC8-6FA40373CFE4}"/>
              </a:ext>
            </a:extLst>
          </p:cNvPr>
          <p:cNvSpPr>
            <a:spLocks noGrp="1"/>
          </p:cNvSpPr>
          <p:nvPr>
            <p:ph type="title"/>
          </p:nvPr>
        </p:nvSpPr>
        <p:spPr>
          <a:xfrm>
            <a:off x="838201" y="559813"/>
            <a:ext cx="2819399" cy="5577934"/>
          </a:xfrm>
        </p:spPr>
        <p:txBody>
          <a:bodyPr>
            <a:normAutofit/>
          </a:bodyPr>
          <a:lstStyle/>
          <a:p>
            <a:r>
              <a:rPr lang="es-CL"/>
              <a:t>The</a:t>
            </a:r>
            <a:r>
              <a:rPr lang="es-CL" dirty="0"/>
              <a:t> </a:t>
            </a:r>
            <a:r>
              <a:rPr lang="es-CL"/>
              <a:t>Problem</a:t>
            </a:r>
            <a:endParaRPr lang="es-MX" dirty="0"/>
          </a:p>
        </p:txBody>
      </p:sp>
      <p:graphicFrame>
        <p:nvGraphicFramePr>
          <p:cNvPr id="5" name="Marcador de contenido 2">
            <a:extLst>
              <a:ext uri="{FF2B5EF4-FFF2-40B4-BE49-F238E27FC236}">
                <a16:creationId xmlns:a16="http://schemas.microsoft.com/office/drawing/2014/main" id="{CCFFEA76-83E4-4499-9216-918DD5012866}"/>
              </a:ext>
            </a:extLst>
          </p:cNvPr>
          <p:cNvGraphicFramePr>
            <a:graphicFrameLocks noGrp="1"/>
          </p:cNvGraphicFramePr>
          <p:nvPr>
            <p:ph idx="1"/>
            <p:extLst>
              <p:ext uri="{D42A27DB-BD31-4B8C-83A1-F6EECF244321}">
                <p14:modId xmlns:p14="http://schemas.microsoft.com/office/powerpoint/2010/main" val="2161127552"/>
              </p:ext>
            </p:extLst>
          </p:nvPr>
        </p:nvGraphicFramePr>
        <p:xfrm>
          <a:off x="4807223" y="457200"/>
          <a:ext cx="7003777" cy="58436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7453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651CFA9-6065-4243-AC48-858E35978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2" name="Rectangle 11">
            <a:extLst>
              <a:ext uri="{FF2B5EF4-FFF2-40B4-BE49-F238E27FC236}">
                <a16:creationId xmlns:a16="http://schemas.microsoft.com/office/drawing/2014/main" id="{37962AE0-6A1C-4B76-9D52-10E5E6D7D3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4" name="Rectangle 13">
            <a:extLst>
              <a:ext uri="{FF2B5EF4-FFF2-40B4-BE49-F238E27FC236}">
                <a16:creationId xmlns:a16="http://schemas.microsoft.com/office/drawing/2014/main" id="{027CAEDE-D92D-4745-8749-71019415A7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00C96CB6-3880-40E6-A4BF-F64E7D1E42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0"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6A4A32CD-F6F6-4AEE-AAC8-6FA40373CFE4}"/>
              </a:ext>
            </a:extLst>
          </p:cNvPr>
          <p:cNvSpPr>
            <a:spLocks noGrp="1"/>
          </p:cNvSpPr>
          <p:nvPr>
            <p:ph type="title"/>
          </p:nvPr>
        </p:nvSpPr>
        <p:spPr>
          <a:xfrm>
            <a:off x="876300" y="307886"/>
            <a:ext cx="2819399" cy="5577934"/>
          </a:xfrm>
        </p:spPr>
        <p:txBody>
          <a:bodyPr>
            <a:normAutofit/>
          </a:bodyPr>
          <a:lstStyle/>
          <a:p>
            <a:r>
              <a:rPr lang="es-CL" dirty="0"/>
              <a:t>Target </a:t>
            </a:r>
            <a:r>
              <a:rPr lang="es-CL" dirty="0" err="1"/>
              <a:t>Audience</a:t>
            </a:r>
            <a:br>
              <a:rPr lang="es-CL" dirty="0"/>
            </a:br>
            <a:br>
              <a:rPr lang="es-CL" dirty="0"/>
            </a:br>
            <a:br>
              <a:rPr lang="es-CL" dirty="0"/>
            </a:br>
            <a:br>
              <a:rPr lang="es-CL" dirty="0"/>
            </a:br>
            <a:r>
              <a:rPr lang="es-CL" dirty="0" err="1"/>
              <a:t>Interest</a:t>
            </a:r>
            <a:endParaRPr lang="es-MX" dirty="0"/>
          </a:p>
        </p:txBody>
      </p:sp>
      <p:graphicFrame>
        <p:nvGraphicFramePr>
          <p:cNvPr id="5" name="Marcador de contenido 2">
            <a:extLst>
              <a:ext uri="{FF2B5EF4-FFF2-40B4-BE49-F238E27FC236}">
                <a16:creationId xmlns:a16="http://schemas.microsoft.com/office/drawing/2014/main" id="{CCFFEA76-83E4-4499-9216-918DD5012866}"/>
              </a:ext>
            </a:extLst>
          </p:cNvPr>
          <p:cNvGraphicFramePr>
            <a:graphicFrameLocks noGrp="1"/>
          </p:cNvGraphicFramePr>
          <p:nvPr>
            <p:ph idx="1"/>
            <p:extLst>
              <p:ext uri="{D42A27DB-BD31-4B8C-83A1-F6EECF244321}">
                <p14:modId xmlns:p14="http://schemas.microsoft.com/office/powerpoint/2010/main" val="1599603515"/>
              </p:ext>
            </p:extLst>
          </p:nvPr>
        </p:nvGraphicFramePr>
        <p:xfrm>
          <a:off x="4807223" y="457200"/>
          <a:ext cx="7003777" cy="58436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7570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AB8125F-0FD8-48CD-9F43-73E5494EA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4" name="Rectangle 13">
            <a:extLst>
              <a:ext uri="{FF2B5EF4-FFF2-40B4-BE49-F238E27FC236}">
                <a16:creationId xmlns:a16="http://schemas.microsoft.com/office/drawing/2014/main" id="{0019DD6C-5899-4C07-864B-EB0A7D104A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6" name="Rectangle 15">
            <a:extLst>
              <a:ext uri="{FF2B5EF4-FFF2-40B4-BE49-F238E27FC236}">
                <a16:creationId xmlns:a16="http://schemas.microsoft.com/office/drawing/2014/main" id="{EBDFFBC1-15BD-428E-B8AF-ECF5D1B76D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1"/>
            <a:ext cx="12192000" cy="221768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8" name="Rectangle 17">
            <a:extLst>
              <a:ext uri="{FF2B5EF4-FFF2-40B4-BE49-F238E27FC236}">
                <a16:creationId xmlns:a16="http://schemas.microsoft.com/office/drawing/2014/main" id="{EBFB3075-0323-4EB0-B1A5-776A0E709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1"/>
            <a:ext cx="12191999" cy="2224386"/>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ECF5DF28-7342-4A38-BB96-9BB00A020AE1}"/>
              </a:ext>
            </a:extLst>
          </p:cNvPr>
          <p:cNvSpPr>
            <a:spLocks noGrp="1"/>
          </p:cNvSpPr>
          <p:nvPr>
            <p:ph type="title"/>
          </p:nvPr>
        </p:nvSpPr>
        <p:spPr>
          <a:xfrm>
            <a:off x="838200" y="381000"/>
            <a:ext cx="10003218" cy="1600124"/>
          </a:xfrm>
        </p:spPr>
        <p:txBody>
          <a:bodyPr>
            <a:normAutofit/>
          </a:bodyPr>
          <a:lstStyle/>
          <a:p>
            <a:r>
              <a:rPr lang="es-CL" dirty="0"/>
              <a:t>Data </a:t>
            </a:r>
            <a:r>
              <a:rPr lang="es-CL" dirty="0" err="1"/>
              <a:t>acquisition</a:t>
            </a:r>
            <a:r>
              <a:rPr lang="es-CL" dirty="0"/>
              <a:t> and </a:t>
            </a:r>
            <a:r>
              <a:rPr lang="es-CL" dirty="0" err="1"/>
              <a:t>cleaning</a:t>
            </a:r>
            <a:r>
              <a:rPr lang="es-CL" dirty="0"/>
              <a:t> </a:t>
            </a:r>
            <a:endParaRPr lang="es-MX" dirty="0"/>
          </a:p>
        </p:txBody>
      </p:sp>
      <p:sp>
        <p:nvSpPr>
          <p:cNvPr id="3" name="Marcador de contenido 2">
            <a:extLst>
              <a:ext uri="{FF2B5EF4-FFF2-40B4-BE49-F238E27FC236}">
                <a16:creationId xmlns:a16="http://schemas.microsoft.com/office/drawing/2014/main" id="{7B9DB411-7A2D-4DDB-87D6-1E7ABDA681FE}"/>
              </a:ext>
            </a:extLst>
          </p:cNvPr>
          <p:cNvSpPr>
            <a:spLocks noGrp="1"/>
          </p:cNvSpPr>
          <p:nvPr>
            <p:ph idx="1"/>
          </p:nvPr>
        </p:nvSpPr>
        <p:spPr>
          <a:xfrm>
            <a:off x="98323" y="2297365"/>
            <a:ext cx="7688071" cy="4368905"/>
          </a:xfrm>
        </p:spPr>
        <p:txBody>
          <a:bodyPr anchor="ctr">
            <a:noAutofit/>
          </a:bodyPr>
          <a:lstStyle/>
          <a:p>
            <a:pPr marL="0" indent="0">
              <a:lnSpc>
                <a:spcPct val="100000"/>
              </a:lnSpc>
              <a:buNone/>
            </a:pPr>
            <a:r>
              <a:rPr lang="en-US" sz="1400" dirty="0">
                <a:solidFill>
                  <a:schemeClr val="tx1"/>
                </a:solidFill>
                <a:latin typeface="Arial" panose="020B0604020202020204" pitchFamily="34" charset="0"/>
                <a:cs typeface="Arial" panose="020B0604020202020204" pitchFamily="34" charset="0"/>
              </a:rPr>
              <a:t>The following sources of information are identified that will be helpful in addressing the problem:</a:t>
            </a:r>
          </a:p>
          <a:p>
            <a:pPr>
              <a:lnSpc>
                <a:spcPct val="100000"/>
              </a:lnSpc>
            </a:pPr>
            <a:r>
              <a:rPr lang="es-MX" sz="1400" dirty="0" err="1">
                <a:solidFill>
                  <a:schemeClr val="tx1"/>
                </a:solidFill>
                <a:latin typeface="Arial" panose="020B0604020202020204" pitchFamily="34" charset="0"/>
                <a:cs typeface="Arial" panose="020B0604020202020204" pitchFamily="34" charset="0"/>
              </a:rPr>
              <a:t>Latitude</a:t>
            </a:r>
            <a:r>
              <a:rPr lang="es-MX" sz="1400" dirty="0">
                <a:solidFill>
                  <a:schemeClr val="tx1"/>
                </a:solidFill>
                <a:latin typeface="Arial" panose="020B0604020202020204" pitchFamily="34" charset="0"/>
                <a:cs typeface="Arial" panose="020B0604020202020204" pitchFamily="34" charset="0"/>
              </a:rPr>
              <a:t>, </a:t>
            </a:r>
            <a:r>
              <a:rPr lang="es-MX" sz="1400" dirty="0" err="1">
                <a:solidFill>
                  <a:schemeClr val="tx1"/>
                </a:solidFill>
                <a:latin typeface="Arial" panose="020B0604020202020204" pitchFamily="34" charset="0"/>
                <a:cs typeface="Arial" panose="020B0604020202020204" pitchFamily="34" charset="0"/>
              </a:rPr>
              <a:t>longitude</a:t>
            </a:r>
            <a:r>
              <a:rPr lang="es-MX" sz="1400" dirty="0">
                <a:solidFill>
                  <a:schemeClr val="tx1"/>
                </a:solidFill>
                <a:latin typeface="Arial" panose="020B0604020202020204" pitchFamily="34" charset="0"/>
                <a:cs typeface="Arial" panose="020B0604020202020204" pitchFamily="34" charset="0"/>
              </a:rPr>
              <a:t>,</a:t>
            </a:r>
            <a:r>
              <a:rPr lang="en-US" sz="1400" dirty="0">
                <a:solidFill>
                  <a:schemeClr val="tx1"/>
                </a:solidFill>
                <a:latin typeface="Arial" panose="020B0604020202020204" pitchFamily="34" charset="0"/>
                <a:cs typeface="Arial" panose="020B0604020202020204" pitchFamily="34" charset="0"/>
              </a:rPr>
              <a:t> Surface (km²), Population, 2020 Density (hab./km²)</a:t>
            </a:r>
            <a:r>
              <a:rPr lang="es-MX" sz="1400" dirty="0">
                <a:solidFill>
                  <a:schemeClr val="tx1"/>
                </a:solidFill>
                <a:latin typeface="Arial" panose="020B0604020202020204" pitchFamily="34" charset="0"/>
                <a:cs typeface="Arial" panose="020B0604020202020204" pitchFamily="34" charset="0"/>
              </a:rPr>
              <a:t>  </a:t>
            </a:r>
            <a:r>
              <a:rPr lang="es-MX" sz="1400" dirty="0" err="1">
                <a:solidFill>
                  <a:schemeClr val="tx1"/>
                </a:solidFill>
                <a:latin typeface="Arial" panose="020B0604020202020204" pitchFamily="34" charset="0"/>
                <a:cs typeface="Arial" panose="020B0604020202020204" pitchFamily="34" charset="0"/>
              </a:rPr>
              <a:t>of</a:t>
            </a:r>
            <a:r>
              <a:rPr lang="es-MX" sz="1400" dirty="0">
                <a:solidFill>
                  <a:schemeClr val="tx1"/>
                </a:solidFill>
                <a:latin typeface="Arial" panose="020B0604020202020204" pitchFamily="34" charset="0"/>
                <a:cs typeface="Arial" panose="020B0604020202020204" pitchFamily="34" charset="0"/>
              </a:rPr>
              <a:t> </a:t>
            </a:r>
            <a:r>
              <a:rPr lang="es-MX" sz="1400" dirty="0" err="1">
                <a:solidFill>
                  <a:schemeClr val="tx1"/>
                </a:solidFill>
                <a:latin typeface="Arial" panose="020B0604020202020204" pitchFamily="34" charset="0"/>
                <a:cs typeface="Arial" panose="020B0604020202020204" pitchFamily="34" charset="0"/>
              </a:rPr>
              <a:t>districts</a:t>
            </a:r>
            <a:r>
              <a:rPr lang="es-MX" sz="1400" dirty="0">
                <a:solidFill>
                  <a:schemeClr val="tx1"/>
                </a:solidFill>
                <a:latin typeface="Arial" panose="020B0604020202020204" pitchFamily="34" charset="0"/>
                <a:cs typeface="Arial" panose="020B0604020202020204" pitchFamily="34" charset="0"/>
              </a:rPr>
              <a:t> in Santiago:	</a:t>
            </a:r>
            <a:r>
              <a:rPr lang="es-MX" sz="1400" dirty="0">
                <a:solidFill>
                  <a:schemeClr val="tx1"/>
                </a:solidFill>
                <a:latin typeface="Arial" panose="020B0604020202020204" pitchFamily="34" charset="0"/>
                <a:cs typeface="Arial" panose="020B0604020202020204" pitchFamily="34" charset="0"/>
                <a:hlinkClick r:id="rId3"/>
              </a:rPr>
              <a:t>https://es.wikipedia.org/wiki/Anexo:Comunas_de_Chile</a:t>
            </a:r>
            <a:endParaRPr lang="es-MX" sz="1400" dirty="0">
              <a:solidFill>
                <a:schemeClr val="tx1"/>
              </a:solidFill>
              <a:latin typeface="Arial" panose="020B0604020202020204" pitchFamily="34" charset="0"/>
              <a:cs typeface="Arial" panose="020B0604020202020204" pitchFamily="34" charset="0"/>
            </a:endParaRPr>
          </a:p>
          <a:p>
            <a:pPr>
              <a:lnSpc>
                <a:spcPct val="100000"/>
              </a:lnSpc>
            </a:pPr>
            <a:r>
              <a:rPr lang="es-MX" sz="1400" dirty="0" err="1">
                <a:solidFill>
                  <a:schemeClr val="tx1"/>
                </a:solidFill>
                <a:latin typeface="Arial" panose="020B0604020202020204" pitchFamily="34" charset="0"/>
                <a:cs typeface="Arial" panose="020B0604020202020204" pitchFamily="34" charset="0"/>
              </a:rPr>
              <a:t>Lease</a:t>
            </a:r>
            <a:r>
              <a:rPr lang="es-MX" sz="1400" dirty="0">
                <a:solidFill>
                  <a:schemeClr val="tx1"/>
                </a:solidFill>
                <a:latin typeface="Arial" panose="020B0604020202020204" pitchFamily="34" charset="0"/>
                <a:cs typeface="Arial" panose="020B0604020202020204" pitchFamily="34" charset="0"/>
              </a:rPr>
              <a:t> </a:t>
            </a:r>
            <a:r>
              <a:rPr lang="es-MX" sz="1400" dirty="0" err="1">
                <a:solidFill>
                  <a:schemeClr val="tx1"/>
                </a:solidFill>
                <a:latin typeface="Arial" panose="020B0604020202020204" pitchFamily="34" charset="0"/>
                <a:cs typeface="Arial" panose="020B0604020202020204" pitchFamily="34" charset="0"/>
              </a:rPr>
              <a:t>values</a:t>
            </a:r>
            <a:r>
              <a:rPr lang="es-MX" sz="1400" dirty="0">
                <a:solidFill>
                  <a:schemeClr val="tx1"/>
                </a:solidFill>
                <a:latin typeface="Arial" panose="020B0604020202020204" pitchFamily="34" charset="0"/>
                <a:cs typeface="Arial" panose="020B0604020202020204" pitchFamily="34" charset="0"/>
              </a:rPr>
              <a:t> ​​per </a:t>
            </a:r>
            <a:r>
              <a:rPr lang="es-MX" sz="1400" dirty="0" err="1">
                <a:solidFill>
                  <a:schemeClr val="tx1"/>
                </a:solidFill>
                <a:latin typeface="Arial" panose="020B0604020202020204" pitchFamily="34" charset="0"/>
                <a:cs typeface="Arial" panose="020B0604020202020204" pitchFamily="34" charset="0"/>
              </a:rPr>
              <a:t>square</a:t>
            </a:r>
            <a:r>
              <a:rPr lang="es-MX" sz="1400" dirty="0">
                <a:solidFill>
                  <a:schemeClr val="tx1"/>
                </a:solidFill>
                <a:latin typeface="Arial" panose="020B0604020202020204" pitchFamily="34" charset="0"/>
                <a:cs typeface="Arial" panose="020B0604020202020204" pitchFamily="34" charset="0"/>
              </a:rPr>
              <a:t> meter in </a:t>
            </a:r>
            <a:r>
              <a:rPr lang="es-MX" sz="1400" dirty="0" err="1">
                <a:solidFill>
                  <a:schemeClr val="tx1"/>
                </a:solidFill>
                <a:latin typeface="Arial" panose="020B0604020202020204" pitchFamily="34" charset="0"/>
                <a:cs typeface="Arial" panose="020B0604020202020204" pitchFamily="34" charset="0"/>
              </a:rPr>
              <a:t>districts</a:t>
            </a:r>
            <a:r>
              <a:rPr lang="es-MX" sz="1400" dirty="0">
                <a:solidFill>
                  <a:schemeClr val="tx1"/>
                </a:solidFill>
                <a:latin typeface="Arial" panose="020B0604020202020204" pitchFamily="34" charset="0"/>
                <a:cs typeface="Arial" panose="020B0604020202020204" pitchFamily="34" charset="0"/>
              </a:rPr>
              <a:t> in Santiago:</a:t>
            </a:r>
          </a:p>
          <a:p>
            <a:pPr marL="457200" lvl="1" indent="0">
              <a:lnSpc>
                <a:spcPct val="100000"/>
              </a:lnSpc>
              <a:buNone/>
            </a:pPr>
            <a:r>
              <a:rPr lang="es-MX" sz="1400" dirty="0">
                <a:solidFill>
                  <a:schemeClr val="tx1"/>
                </a:solidFill>
                <a:latin typeface="Arial" panose="020B0604020202020204" pitchFamily="34" charset="0"/>
                <a:cs typeface="Arial" panose="020B0604020202020204" pitchFamily="34" charset="0"/>
              </a:rPr>
              <a:t>	</a:t>
            </a:r>
            <a:r>
              <a:rPr lang="es-MX" sz="1400" dirty="0">
                <a:solidFill>
                  <a:schemeClr val="tx1"/>
                </a:solidFill>
                <a:latin typeface="Arial" panose="020B0604020202020204" pitchFamily="34" charset="0"/>
                <a:cs typeface="Arial" panose="020B0604020202020204" pitchFamily="34" charset="0"/>
                <a:hlinkClick r:id="rId4"/>
              </a:rPr>
              <a:t>https://www.buenainversion.cl/blog/valor-metro-cuadrado/</a:t>
            </a:r>
            <a:endParaRPr lang="es-MX" sz="1400" dirty="0">
              <a:solidFill>
                <a:schemeClr val="tx1"/>
              </a:solidFill>
              <a:latin typeface="Arial" panose="020B0604020202020204" pitchFamily="34" charset="0"/>
              <a:cs typeface="Arial" panose="020B0604020202020204" pitchFamily="34" charset="0"/>
            </a:endParaRPr>
          </a:p>
          <a:p>
            <a:pPr>
              <a:lnSpc>
                <a:spcPct val="100000"/>
              </a:lnSpc>
            </a:pPr>
            <a:r>
              <a:rPr lang="es-MX" sz="1400" dirty="0" err="1">
                <a:solidFill>
                  <a:schemeClr val="tx1"/>
                </a:solidFill>
                <a:latin typeface="Arial" panose="020B0604020202020204" pitchFamily="34" charset="0"/>
                <a:cs typeface="Arial" panose="020B0604020202020204" pitchFamily="34" charset="0"/>
              </a:rPr>
              <a:t>Venues</a:t>
            </a:r>
            <a:r>
              <a:rPr lang="es-MX" sz="1400" dirty="0">
                <a:solidFill>
                  <a:schemeClr val="tx1"/>
                </a:solidFill>
                <a:latin typeface="Arial" panose="020B0604020202020204" pitchFamily="34" charset="0"/>
                <a:cs typeface="Arial" panose="020B0604020202020204" pitchFamily="34" charset="0"/>
              </a:rPr>
              <a:t> in Santiago:</a:t>
            </a:r>
          </a:p>
          <a:p>
            <a:pPr marL="457200" lvl="1" indent="0">
              <a:lnSpc>
                <a:spcPct val="100000"/>
              </a:lnSpc>
              <a:buNone/>
            </a:pPr>
            <a:r>
              <a:rPr lang="es-MX" sz="1400" dirty="0">
                <a:solidFill>
                  <a:schemeClr val="tx1"/>
                </a:solidFill>
                <a:latin typeface="Arial" panose="020B0604020202020204" pitchFamily="34" charset="0"/>
                <a:cs typeface="Arial" panose="020B0604020202020204" pitchFamily="34" charset="0"/>
              </a:rPr>
              <a:t>	</a:t>
            </a:r>
            <a:r>
              <a:rPr lang="es-MX" sz="1400" dirty="0">
                <a:solidFill>
                  <a:schemeClr val="tx1"/>
                </a:solidFill>
                <a:latin typeface="Arial" panose="020B0604020202020204" pitchFamily="34" charset="0"/>
                <a:cs typeface="Arial" panose="020B0604020202020204" pitchFamily="34" charset="0"/>
                <a:hlinkClick r:id="rId5"/>
              </a:rPr>
              <a:t>https://api.foursquare.com/v2/</a:t>
            </a:r>
            <a:r>
              <a:rPr lang="es-MX" sz="1400" dirty="0" err="1">
                <a:solidFill>
                  <a:schemeClr val="tx1"/>
                </a:solidFill>
                <a:latin typeface="Arial" panose="020B0604020202020204" pitchFamily="34" charset="0"/>
                <a:cs typeface="Arial" panose="020B0604020202020204" pitchFamily="34" charset="0"/>
                <a:hlinkClick r:id="rId5"/>
              </a:rPr>
              <a:t>venues</a:t>
            </a:r>
            <a:r>
              <a:rPr lang="es-MX" sz="1400" dirty="0">
                <a:solidFill>
                  <a:schemeClr val="tx1"/>
                </a:solidFill>
                <a:latin typeface="Arial" panose="020B0604020202020204" pitchFamily="34" charset="0"/>
                <a:cs typeface="Arial" panose="020B0604020202020204" pitchFamily="34" charset="0"/>
                <a:hlinkClick r:id="rId5"/>
              </a:rPr>
              <a:t>/explore?&amp;</a:t>
            </a:r>
            <a:r>
              <a:rPr lang="es-MX" sz="1400" dirty="0" err="1">
                <a:solidFill>
                  <a:schemeClr val="tx1"/>
                </a:solidFill>
                <a:latin typeface="Arial" panose="020B0604020202020204" pitchFamily="34" charset="0"/>
                <a:cs typeface="Arial" panose="020B0604020202020204" pitchFamily="34" charset="0"/>
                <a:hlinkClick r:id="rId5"/>
              </a:rPr>
              <a:t>client_id</a:t>
            </a:r>
            <a:r>
              <a:rPr lang="es-MX" sz="1400" dirty="0">
                <a:solidFill>
                  <a:schemeClr val="tx1"/>
                </a:solidFill>
                <a:latin typeface="Arial" panose="020B0604020202020204" pitchFamily="34" charset="0"/>
                <a:cs typeface="Arial" panose="020B0604020202020204" pitchFamily="34" charset="0"/>
                <a:hlinkClick r:id="rId5"/>
              </a:rPr>
              <a:t>={}&amp;</a:t>
            </a:r>
            <a:r>
              <a:rPr lang="es-MX" sz="1400" dirty="0" err="1">
                <a:solidFill>
                  <a:schemeClr val="tx1"/>
                </a:solidFill>
                <a:latin typeface="Arial" panose="020B0604020202020204" pitchFamily="34" charset="0"/>
                <a:cs typeface="Arial" panose="020B0604020202020204" pitchFamily="34" charset="0"/>
                <a:hlinkClick r:id="rId5"/>
              </a:rPr>
              <a:t>client_secret</a:t>
            </a:r>
            <a:r>
              <a:rPr lang="es-MX" sz="1400" dirty="0">
                <a:solidFill>
                  <a:schemeClr val="tx1"/>
                </a:solidFill>
                <a:latin typeface="Arial" panose="020B0604020202020204" pitchFamily="34" charset="0"/>
                <a:cs typeface="Arial" panose="020B0604020202020204" pitchFamily="34" charset="0"/>
                <a:hlinkClick r:id="rId5"/>
              </a:rPr>
              <a:t>={}&amp;v={}&amp;ll={},{}&amp;</a:t>
            </a:r>
            <a:r>
              <a:rPr lang="es-MX" sz="1400" dirty="0" err="1">
                <a:solidFill>
                  <a:schemeClr val="tx1"/>
                </a:solidFill>
                <a:latin typeface="Arial" panose="020B0604020202020204" pitchFamily="34" charset="0"/>
                <a:cs typeface="Arial" panose="020B0604020202020204" pitchFamily="34" charset="0"/>
                <a:hlinkClick r:id="rId5"/>
              </a:rPr>
              <a:t>radius</a:t>
            </a:r>
            <a:r>
              <a:rPr lang="es-MX" sz="1400" dirty="0">
                <a:solidFill>
                  <a:schemeClr val="tx1"/>
                </a:solidFill>
                <a:latin typeface="Arial" panose="020B0604020202020204" pitchFamily="34" charset="0"/>
                <a:cs typeface="Arial" panose="020B0604020202020204" pitchFamily="34" charset="0"/>
                <a:hlinkClick r:id="rId5"/>
              </a:rPr>
              <a:t>={}&amp;</a:t>
            </a:r>
            <a:r>
              <a:rPr lang="es-MX" sz="1400" dirty="0" err="1">
                <a:solidFill>
                  <a:schemeClr val="tx1"/>
                </a:solidFill>
                <a:latin typeface="Arial" panose="020B0604020202020204" pitchFamily="34" charset="0"/>
                <a:cs typeface="Arial" panose="020B0604020202020204" pitchFamily="34" charset="0"/>
                <a:hlinkClick r:id="rId5"/>
              </a:rPr>
              <a:t>limit</a:t>
            </a:r>
            <a:r>
              <a:rPr lang="es-MX" sz="1400" dirty="0">
                <a:solidFill>
                  <a:schemeClr val="tx1"/>
                </a:solidFill>
                <a:latin typeface="Arial" panose="020B0604020202020204" pitchFamily="34" charset="0"/>
                <a:cs typeface="Arial" panose="020B0604020202020204" pitchFamily="34" charset="0"/>
                <a:hlinkClick r:id="rId5"/>
              </a:rPr>
              <a:t>={}</a:t>
            </a:r>
            <a:r>
              <a:rPr lang="es-MX" sz="1400" dirty="0">
                <a:solidFill>
                  <a:schemeClr val="tx1"/>
                </a:solidFill>
                <a:latin typeface="Arial" panose="020B0604020202020204" pitchFamily="34" charset="0"/>
                <a:cs typeface="Arial" panose="020B0604020202020204" pitchFamily="34" charset="0"/>
              </a:rPr>
              <a:t>’</a:t>
            </a:r>
          </a:p>
          <a:p>
            <a:pPr>
              <a:lnSpc>
                <a:spcPct val="100000"/>
              </a:lnSpc>
            </a:pPr>
            <a:r>
              <a:rPr lang="es-MX" sz="1400" dirty="0" err="1">
                <a:solidFill>
                  <a:schemeClr val="tx1"/>
                </a:solidFill>
                <a:latin typeface="Arial" panose="020B0604020202020204" pitchFamily="34" charset="0"/>
                <a:cs typeface="Arial" panose="020B0604020202020204" pitchFamily="34" charset="0"/>
              </a:rPr>
              <a:t>GeoJson</a:t>
            </a:r>
            <a:r>
              <a:rPr lang="es-MX" sz="1400" dirty="0">
                <a:solidFill>
                  <a:schemeClr val="tx1"/>
                </a:solidFill>
                <a:latin typeface="Arial" panose="020B0604020202020204" pitchFamily="34" charset="0"/>
                <a:cs typeface="Arial" panose="020B0604020202020204" pitchFamily="34" charset="0"/>
              </a:rPr>
              <a:t> file </a:t>
            </a:r>
            <a:r>
              <a:rPr lang="es-MX" sz="1400" dirty="0" err="1">
                <a:solidFill>
                  <a:schemeClr val="tx1"/>
                </a:solidFill>
                <a:latin typeface="Arial" panose="020B0604020202020204" pitchFamily="34" charset="0"/>
                <a:cs typeface="Arial" panose="020B0604020202020204" pitchFamily="34" charset="0"/>
              </a:rPr>
              <a:t>for</a:t>
            </a:r>
            <a:r>
              <a:rPr lang="es-MX" sz="1400" dirty="0">
                <a:solidFill>
                  <a:schemeClr val="tx1"/>
                </a:solidFill>
                <a:latin typeface="Arial" panose="020B0604020202020204" pitchFamily="34" charset="0"/>
                <a:cs typeface="Arial" panose="020B0604020202020204" pitchFamily="34" charset="0"/>
              </a:rPr>
              <a:t> </a:t>
            </a:r>
            <a:r>
              <a:rPr lang="es-MX" sz="1400" dirty="0" err="1">
                <a:solidFill>
                  <a:schemeClr val="tx1"/>
                </a:solidFill>
                <a:latin typeface="Arial" panose="020B0604020202020204" pitchFamily="34" charset="0"/>
                <a:cs typeface="Arial" panose="020B0604020202020204" pitchFamily="34" charset="0"/>
              </a:rPr>
              <a:t>districts</a:t>
            </a:r>
            <a:r>
              <a:rPr lang="es-MX" sz="1400" dirty="0">
                <a:solidFill>
                  <a:schemeClr val="tx1"/>
                </a:solidFill>
                <a:latin typeface="Arial" panose="020B0604020202020204" pitchFamily="34" charset="0"/>
                <a:cs typeface="Arial" panose="020B0604020202020204" pitchFamily="34" charset="0"/>
              </a:rPr>
              <a:t> in Santiago:</a:t>
            </a:r>
          </a:p>
          <a:p>
            <a:pPr marL="914400" lvl="2" indent="0">
              <a:lnSpc>
                <a:spcPct val="100000"/>
              </a:lnSpc>
              <a:buNone/>
            </a:pPr>
            <a:r>
              <a:rPr lang="es-MX" sz="1400" dirty="0">
                <a:solidFill>
                  <a:schemeClr val="tx1"/>
                </a:solidFill>
                <a:latin typeface="Arial" panose="020B0604020202020204" pitchFamily="34" charset="0"/>
                <a:cs typeface="Arial" panose="020B0604020202020204" pitchFamily="34" charset="0"/>
                <a:hlinkClick r:id="rId6"/>
              </a:rPr>
              <a:t>https://cephei.carto.com/tables/comunas_santiago/public</a:t>
            </a:r>
            <a:endParaRPr lang="es-MX" sz="1400" dirty="0">
              <a:solidFill>
                <a:schemeClr val="tx1"/>
              </a:solidFill>
              <a:latin typeface="Arial" panose="020B0604020202020204" pitchFamily="34" charset="0"/>
              <a:cs typeface="Arial" panose="020B0604020202020204" pitchFamily="34" charset="0"/>
            </a:endParaRPr>
          </a:p>
          <a:p>
            <a:pPr>
              <a:lnSpc>
                <a:spcPct val="100000"/>
              </a:lnSpc>
            </a:pPr>
            <a:endParaRPr lang="en-US" sz="1400" dirty="0">
              <a:solidFill>
                <a:schemeClr val="tx1"/>
              </a:solidFill>
              <a:latin typeface="Arial" panose="020B0604020202020204" pitchFamily="34" charset="0"/>
              <a:cs typeface="Arial" panose="020B0604020202020204" pitchFamily="34" charset="0"/>
            </a:endParaRPr>
          </a:p>
          <a:p>
            <a:pPr marL="0" indent="0">
              <a:lnSpc>
                <a:spcPct val="100000"/>
              </a:lnSpc>
              <a:buNone/>
            </a:pPr>
            <a:r>
              <a:rPr lang="en-US" sz="1400" dirty="0">
                <a:solidFill>
                  <a:schemeClr val="tx1"/>
                </a:solidFill>
                <a:latin typeface="Arial" panose="020B0604020202020204" pitchFamily="34" charset="0"/>
                <a:cs typeface="Arial" panose="020B0604020202020204" pitchFamily="34" charset="0"/>
              </a:rPr>
              <a:t>The processes necessary to obtain the data and its preparation include:</a:t>
            </a:r>
          </a:p>
          <a:p>
            <a:pPr>
              <a:lnSpc>
                <a:spcPct val="100000"/>
              </a:lnSpc>
            </a:pPr>
            <a:r>
              <a:rPr lang="en-US" sz="1400" dirty="0">
                <a:solidFill>
                  <a:schemeClr val="tx1"/>
                </a:solidFill>
                <a:latin typeface="Arial" panose="020B0604020202020204" pitchFamily="34" charset="0"/>
                <a:cs typeface="Arial" panose="020B0604020202020204" pitchFamily="34" charset="0"/>
              </a:rPr>
              <a:t>web scrapping, direct loading, elimination of duplicates, homologate names of districts, join bases and normalize (standardize) the data before starting machine learning processes.</a:t>
            </a:r>
            <a:endParaRPr lang="es-MX" sz="1400" dirty="0">
              <a:solidFill>
                <a:schemeClr val="tx1"/>
              </a:solidFill>
              <a:latin typeface="Arial" panose="020B0604020202020204" pitchFamily="34" charset="0"/>
              <a:cs typeface="Arial" panose="020B0604020202020204" pitchFamily="34" charset="0"/>
            </a:endParaRPr>
          </a:p>
        </p:txBody>
      </p:sp>
      <p:pic>
        <p:nvPicPr>
          <p:cNvPr id="7" name="Imagen 6">
            <a:extLst>
              <a:ext uri="{FF2B5EF4-FFF2-40B4-BE49-F238E27FC236}">
                <a16:creationId xmlns:a16="http://schemas.microsoft.com/office/drawing/2014/main" id="{3ED252F6-D79B-4FA3-941D-63491D50BB1E}"/>
              </a:ext>
            </a:extLst>
          </p:cNvPr>
          <p:cNvPicPr>
            <a:picLocks noChangeAspect="1"/>
          </p:cNvPicPr>
          <p:nvPr/>
        </p:nvPicPr>
        <p:blipFill rotWithShape="1">
          <a:blip r:embed="rId7"/>
          <a:srcRect l="69643" t="37007" r="6875" b="27755"/>
          <a:stretch/>
        </p:blipFill>
        <p:spPr>
          <a:xfrm>
            <a:off x="7884717" y="2757924"/>
            <a:ext cx="4208960" cy="3552824"/>
          </a:xfrm>
          <a:prstGeom prst="rect">
            <a:avLst/>
          </a:prstGeom>
        </p:spPr>
      </p:pic>
    </p:spTree>
    <p:extLst>
      <p:ext uri="{BB962C8B-B14F-4D97-AF65-F5344CB8AC3E}">
        <p14:creationId xmlns:p14="http://schemas.microsoft.com/office/powerpoint/2010/main" val="15624891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AB8125F-0FD8-48CD-9F43-73E5494EA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3" name="Rectangle 12">
            <a:extLst>
              <a:ext uri="{FF2B5EF4-FFF2-40B4-BE49-F238E27FC236}">
                <a16:creationId xmlns:a16="http://schemas.microsoft.com/office/drawing/2014/main" id="{0019DD6C-5899-4C07-864B-EB0A7D104A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bg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65000"/>
                  <a:lumOff val="35000"/>
                </a:schemeClr>
              </a:solidFill>
              <a:latin typeface="AvenirNext LT Pro Medium" panose="020B0504020202020204" pitchFamily="34" charset="0"/>
            </a:endParaRPr>
          </a:p>
        </p:txBody>
      </p:sp>
      <p:sp>
        <p:nvSpPr>
          <p:cNvPr id="15" name="Rectangle 14">
            <a:extLst>
              <a:ext uri="{FF2B5EF4-FFF2-40B4-BE49-F238E27FC236}">
                <a16:creationId xmlns:a16="http://schemas.microsoft.com/office/drawing/2014/main" id="{EBDFFBC1-15BD-428E-B8AF-ECF5D1B76D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1"/>
            <a:ext cx="12192000" cy="221768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7" name="Rectangle 16">
            <a:extLst>
              <a:ext uri="{FF2B5EF4-FFF2-40B4-BE49-F238E27FC236}">
                <a16:creationId xmlns:a16="http://schemas.microsoft.com/office/drawing/2014/main" id="{EBFB3075-0323-4EB0-B1A5-776A0E709C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1"/>
            <a:ext cx="12191999" cy="2224386"/>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ECF5DF28-7342-4A38-BB96-9BB00A020AE1}"/>
              </a:ext>
            </a:extLst>
          </p:cNvPr>
          <p:cNvSpPr>
            <a:spLocks noGrp="1"/>
          </p:cNvSpPr>
          <p:nvPr>
            <p:ph type="title"/>
          </p:nvPr>
        </p:nvSpPr>
        <p:spPr>
          <a:xfrm>
            <a:off x="838200" y="381000"/>
            <a:ext cx="10003218" cy="1600124"/>
          </a:xfrm>
        </p:spPr>
        <p:txBody>
          <a:bodyPr>
            <a:normAutofit/>
          </a:bodyPr>
          <a:lstStyle/>
          <a:p>
            <a:r>
              <a:rPr lang="es-CL"/>
              <a:t>Methodology</a:t>
            </a:r>
            <a:endParaRPr lang="es-MX" dirty="0"/>
          </a:p>
        </p:txBody>
      </p:sp>
      <p:sp>
        <p:nvSpPr>
          <p:cNvPr id="3" name="Marcador de contenido 2">
            <a:extLst>
              <a:ext uri="{FF2B5EF4-FFF2-40B4-BE49-F238E27FC236}">
                <a16:creationId xmlns:a16="http://schemas.microsoft.com/office/drawing/2014/main" id="{7B9DB411-7A2D-4DDB-87D6-1E7ABDA681FE}"/>
              </a:ext>
            </a:extLst>
          </p:cNvPr>
          <p:cNvSpPr>
            <a:spLocks noGrp="1"/>
          </p:cNvSpPr>
          <p:nvPr>
            <p:ph idx="1"/>
          </p:nvPr>
        </p:nvSpPr>
        <p:spPr>
          <a:xfrm>
            <a:off x="-1" y="2217529"/>
            <a:ext cx="5996628" cy="4640471"/>
          </a:xfrm>
        </p:spPr>
        <p:txBody>
          <a:bodyPr anchor="ctr">
            <a:normAutofit/>
          </a:bodyPr>
          <a:lstStyle/>
          <a:p>
            <a:pPr>
              <a:lnSpc>
                <a:spcPct val="100000"/>
              </a:lnSpc>
            </a:pPr>
            <a:r>
              <a:rPr lang="en-US" sz="1600" dirty="0">
                <a:solidFill>
                  <a:schemeClr val="tx1"/>
                </a:solidFill>
                <a:latin typeface="Arial" panose="020B0604020202020204" pitchFamily="34" charset="0"/>
                <a:cs typeface="Arial" panose="020B0604020202020204" pitchFamily="34" charset="0"/>
              </a:rPr>
              <a:t>Busines understanding defining the problem and its utility for the stakeholder</a:t>
            </a:r>
          </a:p>
          <a:p>
            <a:pPr>
              <a:lnSpc>
                <a:spcPct val="100000"/>
              </a:lnSpc>
            </a:pPr>
            <a:r>
              <a:rPr lang="en-US" sz="1600" dirty="0">
                <a:solidFill>
                  <a:schemeClr val="tx1"/>
                </a:solidFill>
                <a:latin typeface="Arial" panose="020B0604020202020204" pitchFamily="34" charset="0"/>
                <a:cs typeface="Arial" panose="020B0604020202020204" pitchFamily="34" charset="0"/>
              </a:rPr>
              <a:t>Data and processing.</a:t>
            </a:r>
          </a:p>
          <a:p>
            <a:pPr>
              <a:lnSpc>
                <a:spcPct val="100000"/>
              </a:lnSpc>
            </a:pPr>
            <a:r>
              <a:rPr lang="en-US" sz="1600" dirty="0">
                <a:solidFill>
                  <a:schemeClr val="tx1"/>
                </a:solidFill>
                <a:latin typeface="Arial" panose="020B0604020202020204" pitchFamily="34" charset="0"/>
                <a:cs typeface="Arial" panose="020B0604020202020204" pitchFamily="34" charset="0"/>
              </a:rPr>
              <a:t>Choose analytical approach: in this case the data will be explored through bar graphs, heat maps and choropleths.</a:t>
            </a:r>
          </a:p>
          <a:p>
            <a:pPr>
              <a:lnSpc>
                <a:spcPct val="100000"/>
              </a:lnSpc>
            </a:pPr>
            <a:r>
              <a:rPr lang="en-US" sz="1600" dirty="0">
                <a:solidFill>
                  <a:schemeClr val="tx1"/>
                </a:solidFill>
                <a:latin typeface="Arial" panose="020B0604020202020204" pitchFamily="34" charset="0"/>
                <a:cs typeface="Arial" panose="020B0604020202020204" pitchFamily="34" charset="0"/>
              </a:rPr>
              <a:t>Combining the data and normalizing it, an unsupervised learning technique will be applied to obtain clusters (</a:t>
            </a:r>
            <a:r>
              <a:rPr lang="en-US" sz="1600" dirty="0" err="1">
                <a:solidFill>
                  <a:schemeClr val="tx1"/>
                </a:solidFill>
                <a:latin typeface="Arial" panose="020B0604020202020204" pitchFamily="34" charset="0"/>
                <a:cs typeface="Arial" panose="020B0604020202020204" pitchFamily="34" charset="0"/>
              </a:rPr>
              <a:t>Kmeans</a:t>
            </a:r>
            <a:r>
              <a:rPr lang="en-US" sz="1600" dirty="0">
                <a:solidFill>
                  <a:schemeClr val="tx1"/>
                </a:solidFill>
                <a:latin typeface="Arial" panose="020B0604020202020204" pitchFamily="34" charset="0"/>
                <a:cs typeface="Arial" panose="020B0604020202020204" pitchFamily="34" charset="0"/>
              </a:rPr>
              <a:t>) and visualize them through folium.</a:t>
            </a:r>
          </a:p>
          <a:p>
            <a:pPr>
              <a:lnSpc>
                <a:spcPct val="100000"/>
              </a:lnSpc>
            </a:pPr>
            <a:r>
              <a:rPr lang="en-US" sz="1600" dirty="0">
                <a:solidFill>
                  <a:schemeClr val="tx1"/>
                </a:solidFill>
                <a:latin typeface="Arial" panose="020B0604020202020204" pitchFamily="34" charset="0"/>
                <a:cs typeface="Arial" panose="020B0604020202020204" pitchFamily="34" charset="0"/>
              </a:rPr>
              <a:t>The results will be presented graphically and tabularly with the necessary detail to be able to replicate them,</a:t>
            </a:r>
          </a:p>
          <a:p>
            <a:pPr>
              <a:lnSpc>
                <a:spcPct val="100000"/>
              </a:lnSpc>
            </a:pPr>
            <a:r>
              <a:rPr lang="en-US" sz="1600" dirty="0">
                <a:solidFill>
                  <a:schemeClr val="tx1"/>
                </a:solidFill>
                <a:latin typeface="Arial" panose="020B0604020202020204" pitchFamily="34" charset="0"/>
                <a:cs typeface="Arial" panose="020B0604020202020204" pitchFamily="34" charset="0"/>
              </a:rPr>
              <a:t>Finally, the conclusions and discussions will be analyzed, its scope and possible improvements will be seen.</a:t>
            </a:r>
          </a:p>
        </p:txBody>
      </p:sp>
      <p:pic>
        <p:nvPicPr>
          <p:cNvPr id="6" name="Imagen 5" descr="Una captura de pantalla de una computadora&#10;&#10;Descripción generada automáticamente">
            <a:extLst>
              <a:ext uri="{FF2B5EF4-FFF2-40B4-BE49-F238E27FC236}">
                <a16:creationId xmlns:a16="http://schemas.microsoft.com/office/drawing/2014/main" id="{25265FF6-2D28-4D6E-8C90-8A21957B367E}"/>
              </a:ext>
            </a:extLst>
          </p:cNvPr>
          <p:cNvPicPr>
            <a:picLocks noChangeAspect="1"/>
          </p:cNvPicPr>
          <p:nvPr/>
        </p:nvPicPr>
        <p:blipFill rotWithShape="1">
          <a:blip r:embed="rId3"/>
          <a:srcRect l="32908" t="33469" r="35714" b="38231"/>
          <a:stretch/>
        </p:blipFill>
        <p:spPr>
          <a:xfrm>
            <a:off x="5996628" y="3104882"/>
            <a:ext cx="5585772" cy="2833784"/>
          </a:xfrm>
          <a:prstGeom prst="rect">
            <a:avLst/>
          </a:prstGeom>
        </p:spPr>
      </p:pic>
    </p:spTree>
    <p:extLst>
      <p:ext uri="{BB962C8B-B14F-4D97-AF65-F5344CB8AC3E}">
        <p14:creationId xmlns:p14="http://schemas.microsoft.com/office/powerpoint/2010/main" val="2521767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F6FD37-725C-4DCE-A94E-0310957592FD}"/>
              </a:ext>
            </a:extLst>
          </p:cNvPr>
          <p:cNvSpPr>
            <a:spLocks noGrp="1"/>
          </p:cNvSpPr>
          <p:nvPr>
            <p:ph type="title"/>
          </p:nvPr>
        </p:nvSpPr>
        <p:spPr>
          <a:xfrm>
            <a:off x="176981" y="208270"/>
            <a:ext cx="10515600" cy="659478"/>
          </a:xfrm>
        </p:spPr>
        <p:txBody>
          <a:bodyPr>
            <a:normAutofit/>
          </a:bodyPr>
          <a:lstStyle/>
          <a:p>
            <a:r>
              <a:rPr lang="es-CL" sz="2800"/>
              <a:t>First views of data</a:t>
            </a:r>
            <a:endParaRPr lang="es-MX" sz="2800" dirty="0"/>
          </a:p>
        </p:txBody>
      </p:sp>
      <p:sp>
        <p:nvSpPr>
          <p:cNvPr id="3" name="Marcador de contenido 2">
            <a:extLst>
              <a:ext uri="{FF2B5EF4-FFF2-40B4-BE49-F238E27FC236}">
                <a16:creationId xmlns:a16="http://schemas.microsoft.com/office/drawing/2014/main" id="{E88577A6-4689-4BE4-9486-10470EABB71C}"/>
              </a:ext>
            </a:extLst>
          </p:cNvPr>
          <p:cNvSpPr>
            <a:spLocks noGrp="1"/>
          </p:cNvSpPr>
          <p:nvPr>
            <p:ph idx="1"/>
          </p:nvPr>
        </p:nvSpPr>
        <p:spPr>
          <a:xfrm>
            <a:off x="176981" y="1725515"/>
            <a:ext cx="4636059" cy="4195763"/>
          </a:xfrm>
        </p:spPr>
        <p:txBody>
          <a:bodyPr>
            <a:normAutofit/>
          </a:bodyPr>
          <a:lstStyle/>
          <a:p>
            <a:r>
              <a:rPr lang="en-US" dirty="0"/>
              <a:t>Latitude y longitude must be to converted to decimals</a:t>
            </a:r>
          </a:p>
          <a:p>
            <a:r>
              <a:rPr lang="en-US" dirty="0"/>
              <a:t>Debugging processes: elimination of columns, null values, correct formats, etc.	</a:t>
            </a:r>
            <a:endParaRPr lang="es-MX" dirty="0"/>
          </a:p>
        </p:txBody>
      </p:sp>
      <p:pic>
        <p:nvPicPr>
          <p:cNvPr id="5" name="Imagen 4">
            <a:extLst>
              <a:ext uri="{FF2B5EF4-FFF2-40B4-BE49-F238E27FC236}">
                <a16:creationId xmlns:a16="http://schemas.microsoft.com/office/drawing/2014/main" id="{8FEA23CE-C8FD-4031-8C26-9F66A78B705B}"/>
              </a:ext>
            </a:extLst>
          </p:cNvPr>
          <p:cNvPicPr>
            <a:picLocks noChangeAspect="1"/>
          </p:cNvPicPr>
          <p:nvPr/>
        </p:nvPicPr>
        <p:blipFill rotWithShape="1">
          <a:blip r:embed="rId2"/>
          <a:srcRect l="10725" t="30251" r="7661" b="16129"/>
          <a:stretch/>
        </p:blipFill>
        <p:spPr>
          <a:xfrm>
            <a:off x="4813040" y="1533832"/>
            <a:ext cx="7103657" cy="2625265"/>
          </a:xfrm>
          <a:prstGeom prst="rect">
            <a:avLst/>
          </a:prstGeom>
        </p:spPr>
      </p:pic>
      <p:pic>
        <p:nvPicPr>
          <p:cNvPr id="7" name="Imagen 6">
            <a:extLst>
              <a:ext uri="{FF2B5EF4-FFF2-40B4-BE49-F238E27FC236}">
                <a16:creationId xmlns:a16="http://schemas.microsoft.com/office/drawing/2014/main" id="{635E12BE-BD90-4654-8E5E-AF74D709C352}"/>
              </a:ext>
            </a:extLst>
          </p:cNvPr>
          <p:cNvPicPr>
            <a:picLocks noChangeAspect="1"/>
          </p:cNvPicPr>
          <p:nvPr/>
        </p:nvPicPr>
        <p:blipFill rotWithShape="1">
          <a:blip r:embed="rId3"/>
          <a:srcRect l="6875" t="57491" r="8064" b="7240"/>
          <a:stretch/>
        </p:blipFill>
        <p:spPr>
          <a:xfrm>
            <a:off x="4813040" y="4512466"/>
            <a:ext cx="7000568" cy="1632747"/>
          </a:xfrm>
          <a:prstGeom prst="rect">
            <a:avLst/>
          </a:prstGeom>
        </p:spPr>
      </p:pic>
    </p:spTree>
    <p:extLst>
      <p:ext uri="{BB962C8B-B14F-4D97-AF65-F5344CB8AC3E}">
        <p14:creationId xmlns:p14="http://schemas.microsoft.com/office/powerpoint/2010/main" val="3248765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F6FD37-725C-4DCE-A94E-0310957592FD}"/>
              </a:ext>
            </a:extLst>
          </p:cNvPr>
          <p:cNvSpPr>
            <a:spLocks noGrp="1"/>
          </p:cNvSpPr>
          <p:nvPr>
            <p:ph type="title"/>
          </p:nvPr>
        </p:nvSpPr>
        <p:spPr>
          <a:xfrm>
            <a:off x="0" y="0"/>
            <a:ext cx="10515600" cy="702357"/>
          </a:xfrm>
        </p:spPr>
        <p:txBody>
          <a:bodyPr>
            <a:normAutofit/>
          </a:bodyPr>
          <a:lstStyle/>
          <a:p>
            <a:r>
              <a:rPr lang="en-US" sz="2800"/>
              <a:t>Looking at data from Foursquare</a:t>
            </a:r>
            <a:endParaRPr lang="es-MX" sz="2800" dirty="0"/>
          </a:p>
        </p:txBody>
      </p:sp>
      <p:sp>
        <p:nvSpPr>
          <p:cNvPr id="3" name="Marcador de contenido 2">
            <a:extLst>
              <a:ext uri="{FF2B5EF4-FFF2-40B4-BE49-F238E27FC236}">
                <a16:creationId xmlns:a16="http://schemas.microsoft.com/office/drawing/2014/main" id="{E88577A6-4689-4BE4-9486-10470EABB71C}"/>
              </a:ext>
            </a:extLst>
          </p:cNvPr>
          <p:cNvSpPr>
            <a:spLocks noGrp="1"/>
          </p:cNvSpPr>
          <p:nvPr>
            <p:ph idx="1"/>
          </p:nvPr>
        </p:nvSpPr>
        <p:spPr>
          <a:xfrm>
            <a:off x="121298" y="1013878"/>
            <a:ext cx="5524023" cy="1906604"/>
          </a:xfrm>
        </p:spPr>
        <p:txBody>
          <a:bodyPr>
            <a:normAutofit fontScale="92500" lnSpcReduction="20000"/>
          </a:bodyPr>
          <a:lstStyle/>
          <a:p>
            <a:r>
              <a:rPr lang="en-US" sz="2000"/>
              <a:t>473 venues obtained</a:t>
            </a:r>
          </a:p>
          <a:p>
            <a:r>
              <a:rPr lang="en-US" sz="2000"/>
              <a:t>Only 12 venues in Bakery category</a:t>
            </a:r>
          </a:p>
          <a:p>
            <a:r>
              <a:rPr lang="en-US" sz="2000"/>
              <a:t>Only 7 districts has more than 20 venues </a:t>
            </a:r>
          </a:p>
          <a:p>
            <a:r>
              <a:rPr lang="en-US" sz="2000">
                <a:sym typeface="Wingdings" panose="05000000000000000000" pitchFamily="2" charset="2"/>
              </a:rPr>
              <a:t> </a:t>
            </a:r>
            <a:r>
              <a:rPr lang="en-US" sz="2000" b="1" u="sng">
                <a:effectLst>
                  <a:outerShdw blurRad="38100" dist="38100" dir="2700000" algn="tl">
                    <a:srgbClr val="000000">
                      <a:alpha val="43137"/>
                    </a:srgbClr>
                  </a:outerShdw>
                </a:effectLst>
                <a:sym typeface="Wingdings" panose="05000000000000000000" pitchFamily="2" charset="2"/>
              </a:rPr>
              <a:t>Work with ALL CATEGORIES and not only Bakery</a:t>
            </a:r>
            <a:endParaRPr lang="en-US" sz="2000" b="1" u="sng">
              <a:effectLst>
                <a:outerShdw blurRad="38100" dist="38100" dir="2700000" algn="tl">
                  <a:srgbClr val="000000">
                    <a:alpha val="43137"/>
                  </a:srgbClr>
                </a:outerShdw>
              </a:effectLst>
            </a:endParaRPr>
          </a:p>
          <a:p>
            <a:pPr marL="0" indent="0">
              <a:buNone/>
            </a:pPr>
            <a:endParaRPr lang="es-MX" sz="2000" dirty="0"/>
          </a:p>
        </p:txBody>
      </p:sp>
      <p:pic>
        <p:nvPicPr>
          <p:cNvPr id="8" name="Imagen 7">
            <a:extLst>
              <a:ext uri="{FF2B5EF4-FFF2-40B4-BE49-F238E27FC236}">
                <a16:creationId xmlns:a16="http://schemas.microsoft.com/office/drawing/2014/main" id="{05B8399F-49B3-451E-BF6F-A777339E13B9}"/>
              </a:ext>
            </a:extLst>
          </p:cNvPr>
          <p:cNvPicPr>
            <a:picLocks noChangeAspect="1"/>
          </p:cNvPicPr>
          <p:nvPr/>
        </p:nvPicPr>
        <p:blipFill rotWithShape="1">
          <a:blip r:embed="rId2"/>
          <a:srcRect l="19274" t="30537" r="6532" b="6954"/>
          <a:stretch/>
        </p:blipFill>
        <p:spPr>
          <a:xfrm>
            <a:off x="5766619" y="932337"/>
            <a:ext cx="6223819" cy="2949550"/>
          </a:xfrm>
          <a:prstGeom prst="rect">
            <a:avLst/>
          </a:prstGeom>
        </p:spPr>
      </p:pic>
      <p:pic>
        <p:nvPicPr>
          <p:cNvPr id="10" name="Imagen 9">
            <a:extLst>
              <a:ext uri="{FF2B5EF4-FFF2-40B4-BE49-F238E27FC236}">
                <a16:creationId xmlns:a16="http://schemas.microsoft.com/office/drawing/2014/main" id="{D4ACBDC3-A78D-4745-911E-15623C12B304}"/>
              </a:ext>
            </a:extLst>
          </p:cNvPr>
          <p:cNvPicPr>
            <a:picLocks noChangeAspect="1"/>
          </p:cNvPicPr>
          <p:nvPr/>
        </p:nvPicPr>
        <p:blipFill rotWithShape="1">
          <a:blip r:embed="rId3"/>
          <a:srcRect l="22823" t="35985" r="37177" b="15842"/>
          <a:stretch/>
        </p:blipFill>
        <p:spPr>
          <a:xfrm>
            <a:off x="5766619" y="4002203"/>
            <a:ext cx="6110749" cy="2714180"/>
          </a:xfrm>
          <a:prstGeom prst="rect">
            <a:avLst/>
          </a:prstGeom>
        </p:spPr>
      </p:pic>
      <p:pic>
        <p:nvPicPr>
          <p:cNvPr id="12" name="Imagen 11">
            <a:extLst>
              <a:ext uri="{FF2B5EF4-FFF2-40B4-BE49-F238E27FC236}">
                <a16:creationId xmlns:a16="http://schemas.microsoft.com/office/drawing/2014/main" id="{34BE4AC1-5BCC-497B-A505-4E154EB14F35}"/>
              </a:ext>
            </a:extLst>
          </p:cNvPr>
          <p:cNvPicPr>
            <a:picLocks noChangeAspect="1"/>
          </p:cNvPicPr>
          <p:nvPr/>
        </p:nvPicPr>
        <p:blipFill rotWithShape="1">
          <a:blip r:embed="rId4"/>
          <a:srcRect l="24354" t="34408" r="35726" b="13595"/>
          <a:stretch/>
        </p:blipFill>
        <p:spPr>
          <a:xfrm>
            <a:off x="505508" y="3150462"/>
            <a:ext cx="4866968" cy="3565921"/>
          </a:xfrm>
          <a:prstGeom prst="rect">
            <a:avLst/>
          </a:prstGeom>
        </p:spPr>
      </p:pic>
    </p:spTree>
    <p:extLst>
      <p:ext uri="{BB962C8B-B14F-4D97-AF65-F5344CB8AC3E}">
        <p14:creationId xmlns:p14="http://schemas.microsoft.com/office/powerpoint/2010/main" val="20540967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109C89-B3F4-4B0A-9061-8A3341F84C9F}"/>
              </a:ext>
            </a:extLst>
          </p:cNvPr>
          <p:cNvSpPr>
            <a:spLocks noGrp="1"/>
          </p:cNvSpPr>
          <p:nvPr>
            <p:ph type="title"/>
          </p:nvPr>
        </p:nvSpPr>
        <p:spPr>
          <a:xfrm>
            <a:off x="0" y="0"/>
            <a:ext cx="10515600" cy="709127"/>
          </a:xfrm>
        </p:spPr>
        <p:txBody>
          <a:bodyPr>
            <a:normAutofit/>
          </a:bodyPr>
          <a:lstStyle/>
          <a:p>
            <a:r>
              <a:rPr kumimoji="0" lang="es-MX" altLang="es-MX" sz="2400" b="0" i="0" u="none" strike="noStrike" cap="none" normalizeH="0" baseline="0" dirty="0" err="1">
                <a:ln>
                  <a:noFill/>
                </a:ln>
                <a:effectLst/>
                <a:latin typeface="Google Sans"/>
              </a:rPr>
              <a:t>Exploring</a:t>
            </a:r>
            <a:r>
              <a:rPr kumimoji="0" lang="es-MX" altLang="es-MX" sz="2400" b="0" i="0" u="none" strike="noStrike" cap="none" normalizeH="0" baseline="0" dirty="0">
                <a:ln>
                  <a:noFill/>
                </a:ln>
                <a:effectLst/>
                <a:latin typeface="Google Sans"/>
              </a:rPr>
              <a:t> </a:t>
            </a:r>
            <a:r>
              <a:rPr kumimoji="0" lang="es-MX" altLang="es-MX" sz="2400" b="0" i="0" u="none" strike="noStrike" cap="none" normalizeH="0" baseline="0" dirty="0" err="1">
                <a:ln>
                  <a:noFill/>
                </a:ln>
                <a:effectLst/>
                <a:latin typeface="Google Sans"/>
              </a:rPr>
              <a:t>Polpulation</a:t>
            </a:r>
            <a:r>
              <a:rPr kumimoji="0" lang="es-MX" altLang="es-MX" sz="2400" b="0" i="0" u="none" strike="noStrike" cap="none" normalizeH="0" baseline="0" dirty="0">
                <a:ln>
                  <a:noFill/>
                </a:ln>
                <a:effectLst/>
                <a:latin typeface="Google Sans"/>
              </a:rPr>
              <a:t>, </a:t>
            </a:r>
            <a:r>
              <a:rPr kumimoji="0" lang="es-MX" altLang="es-MX" sz="2400" b="0" i="0" u="none" strike="noStrike" cap="none" normalizeH="0" baseline="0" dirty="0" err="1">
                <a:ln>
                  <a:noFill/>
                </a:ln>
                <a:effectLst/>
                <a:latin typeface="Google Sans"/>
              </a:rPr>
              <a:t>density</a:t>
            </a:r>
            <a:r>
              <a:rPr kumimoji="0" lang="es-MX" altLang="es-MX" sz="2400" b="0" i="0" u="none" strike="noStrike" cap="none" normalizeH="0" baseline="0" dirty="0">
                <a:ln>
                  <a:noFill/>
                </a:ln>
                <a:effectLst/>
                <a:latin typeface="Google Sans"/>
              </a:rPr>
              <a:t> and </a:t>
            </a:r>
            <a:r>
              <a:rPr kumimoji="0" lang="es-MX" altLang="es-MX" sz="2400" b="0" i="0" u="none" strike="noStrike" cap="none" normalizeH="0" baseline="0" dirty="0" err="1">
                <a:ln>
                  <a:noFill/>
                </a:ln>
                <a:effectLst/>
                <a:latin typeface="Google Sans"/>
              </a:rPr>
              <a:t>value</a:t>
            </a:r>
            <a:r>
              <a:rPr kumimoji="0" lang="es-MX" altLang="es-MX" sz="2400" b="0" i="0" u="none" strike="noStrike" cap="none" normalizeH="0" baseline="0" dirty="0">
                <a:ln>
                  <a:noFill/>
                </a:ln>
                <a:effectLst/>
                <a:latin typeface="Google Sans"/>
              </a:rPr>
              <a:t> </a:t>
            </a:r>
            <a:r>
              <a:rPr kumimoji="0" lang="es-MX" altLang="es-MX" sz="2400" b="0" i="0" u="none" strike="noStrike" cap="none" normalizeH="0" baseline="0" dirty="0" err="1">
                <a:ln>
                  <a:noFill/>
                </a:ln>
                <a:effectLst/>
                <a:latin typeface="Google Sans"/>
              </a:rPr>
              <a:t>of</a:t>
            </a:r>
            <a:r>
              <a:rPr kumimoji="0" lang="es-MX" altLang="es-MX" sz="2400" b="0" i="0" u="none" strike="noStrike" cap="none" normalizeH="0" baseline="0" dirty="0">
                <a:ln>
                  <a:noFill/>
                </a:ln>
                <a:effectLst/>
                <a:latin typeface="Google Sans"/>
              </a:rPr>
              <a:t> </a:t>
            </a:r>
            <a:r>
              <a:rPr kumimoji="0" lang="es-MX" altLang="es-MX" sz="2400" b="0" i="0" u="none" strike="noStrike" cap="none" normalizeH="0" baseline="0" dirty="0" err="1">
                <a:ln>
                  <a:noFill/>
                </a:ln>
                <a:effectLst/>
                <a:latin typeface="Google Sans"/>
              </a:rPr>
              <a:t>the</a:t>
            </a:r>
            <a:r>
              <a:rPr kumimoji="0" lang="es-MX" altLang="es-MX" sz="2400" b="0" i="0" u="none" strike="noStrike" cap="none" normalizeH="0" baseline="0" dirty="0">
                <a:ln>
                  <a:noFill/>
                </a:ln>
                <a:effectLst/>
                <a:latin typeface="Google Sans"/>
              </a:rPr>
              <a:t> </a:t>
            </a:r>
            <a:r>
              <a:rPr kumimoji="0" lang="es-MX" altLang="es-MX" sz="2400" b="0" i="0" u="none" strike="noStrike" cap="none" normalizeH="0" baseline="0" dirty="0" err="1">
                <a:ln>
                  <a:noFill/>
                </a:ln>
                <a:effectLst/>
                <a:latin typeface="Google Sans"/>
              </a:rPr>
              <a:t>land</a:t>
            </a:r>
            <a:r>
              <a:rPr kumimoji="0" lang="es-MX" altLang="es-MX" sz="2400" b="0" i="0" u="none" strike="noStrike" cap="none" normalizeH="0" baseline="0" dirty="0">
                <a:ln>
                  <a:noFill/>
                </a:ln>
                <a:effectLst/>
                <a:latin typeface="Google Sans"/>
              </a:rPr>
              <a:t>…</a:t>
            </a:r>
            <a:endParaRPr lang="es-MX" sz="2400" dirty="0"/>
          </a:p>
        </p:txBody>
      </p:sp>
      <p:pic>
        <p:nvPicPr>
          <p:cNvPr id="7" name="Imagen 6">
            <a:extLst>
              <a:ext uri="{FF2B5EF4-FFF2-40B4-BE49-F238E27FC236}">
                <a16:creationId xmlns:a16="http://schemas.microsoft.com/office/drawing/2014/main" id="{70E2D779-DCF7-40ED-8C47-7C5E082D093A}"/>
              </a:ext>
            </a:extLst>
          </p:cNvPr>
          <p:cNvPicPr>
            <a:picLocks noChangeAspect="1"/>
          </p:cNvPicPr>
          <p:nvPr/>
        </p:nvPicPr>
        <p:blipFill rotWithShape="1">
          <a:blip r:embed="rId2"/>
          <a:srcRect l="19975" t="37415" r="44439" b="5334"/>
          <a:stretch/>
        </p:blipFill>
        <p:spPr>
          <a:xfrm>
            <a:off x="4065039" y="1596466"/>
            <a:ext cx="3722843" cy="3368974"/>
          </a:xfrm>
          <a:prstGeom prst="rect">
            <a:avLst/>
          </a:prstGeom>
        </p:spPr>
      </p:pic>
      <p:pic>
        <p:nvPicPr>
          <p:cNvPr id="9" name="Imagen 8">
            <a:extLst>
              <a:ext uri="{FF2B5EF4-FFF2-40B4-BE49-F238E27FC236}">
                <a16:creationId xmlns:a16="http://schemas.microsoft.com/office/drawing/2014/main" id="{EE622993-DA61-43A5-9666-24DE20D4CB3B}"/>
              </a:ext>
            </a:extLst>
          </p:cNvPr>
          <p:cNvPicPr>
            <a:picLocks noChangeAspect="1"/>
          </p:cNvPicPr>
          <p:nvPr/>
        </p:nvPicPr>
        <p:blipFill rotWithShape="1">
          <a:blip r:embed="rId3"/>
          <a:srcRect l="19898" t="31565" r="42296" b="8436"/>
          <a:stretch/>
        </p:blipFill>
        <p:spPr>
          <a:xfrm>
            <a:off x="125683" y="1596466"/>
            <a:ext cx="3773863" cy="3368975"/>
          </a:xfrm>
          <a:prstGeom prst="rect">
            <a:avLst/>
          </a:prstGeom>
        </p:spPr>
      </p:pic>
      <p:sp>
        <p:nvSpPr>
          <p:cNvPr id="16" name="Rectangle 3">
            <a:extLst>
              <a:ext uri="{FF2B5EF4-FFF2-40B4-BE49-F238E27FC236}">
                <a16:creationId xmlns:a16="http://schemas.microsoft.com/office/drawing/2014/main" id="{A506FA0E-D8FB-4120-B930-8973445A0A1B}"/>
              </a:ext>
            </a:extLst>
          </p:cNvPr>
          <p:cNvSpPr>
            <a:spLocks noChangeArrowheads="1"/>
          </p:cNvSpPr>
          <p:nvPr/>
        </p:nvSpPr>
        <p:spPr bwMode="auto">
          <a:xfrm>
            <a:off x="0" y="102920"/>
            <a:ext cx="65" cy="25135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2696" rIns="0" bIns="-12696"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MX" altLang="es-MX" sz="1800" b="0" i="0" u="none" strike="noStrike" cap="none" normalizeH="0" baseline="0" dirty="0">
              <a:ln>
                <a:noFill/>
              </a:ln>
              <a:solidFill>
                <a:schemeClr val="tx1"/>
              </a:solidFill>
              <a:effectLst/>
              <a:latin typeface="Arial" panose="020B0604020202020204" pitchFamily="34" charset="0"/>
            </a:endParaRPr>
          </a:p>
        </p:txBody>
      </p:sp>
      <p:sp>
        <p:nvSpPr>
          <p:cNvPr id="17" name="CuadroTexto 16">
            <a:extLst>
              <a:ext uri="{FF2B5EF4-FFF2-40B4-BE49-F238E27FC236}">
                <a16:creationId xmlns:a16="http://schemas.microsoft.com/office/drawing/2014/main" id="{F4B9209B-165B-4355-A224-7D58C8F577A1}"/>
              </a:ext>
            </a:extLst>
          </p:cNvPr>
          <p:cNvSpPr txBox="1"/>
          <p:nvPr/>
        </p:nvSpPr>
        <p:spPr>
          <a:xfrm>
            <a:off x="513183" y="1005922"/>
            <a:ext cx="1274708" cy="369332"/>
          </a:xfrm>
          <a:prstGeom prst="rect">
            <a:avLst/>
          </a:prstGeom>
          <a:noFill/>
        </p:spPr>
        <p:txBody>
          <a:bodyPr wrap="none" rtlCol="0">
            <a:spAutoFit/>
          </a:bodyPr>
          <a:lstStyle/>
          <a:p>
            <a:r>
              <a:rPr lang="es-CL" dirty="0" err="1">
                <a:solidFill>
                  <a:schemeClr val="bg1"/>
                </a:solidFill>
                <a:latin typeface="Arial" panose="020B0604020202020204" pitchFamily="34" charset="0"/>
                <a:cs typeface="Arial" panose="020B0604020202020204" pitchFamily="34" charset="0"/>
              </a:rPr>
              <a:t>Population</a:t>
            </a:r>
            <a:endParaRPr lang="es-MX" dirty="0">
              <a:solidFill>
                <a:schemeClr val="bg1"/>
              </a:solidFill>
              <a:latin typeface="Arial" panose="020B0604020202020204" pitchFamily="34" charset="0"/>
              <a:cs typeface="Arial" panose="020B0604020202020204" pitchFamily="34" charset="0"/>
            </a:endParaRPr>
          </a:p>
        </p:txBody>
      </p:sp>
      <p:sp>
        <p:nvSpPr>
          <p:cNvPr id="18" name="CuadroTexto 17">
            <a:extLst>
              <a:ext uri="{FF2B5EF4-FFF2-40B4-BE49-F238E27FC236}">
                <a16:creationId xmlns:a16="http://schemas.microsoft.com/office/drawing/2014/main" id="{530B5027-7494-4FFE-980D-73E2D7915222}"/>
              </a:ext>
            </a:extLst>
          </p:cNvPr>
          <p:cNvSpPr txBox="1"/>
          <p:nvPr/>
        </p:nvSpPr>
        <p:spPr>
          <a:xfrm>
            <a:off x="4775087" y="1005922"/>
            <a:ext cx="2302746" cy="369332"/>
          </a:xfrm>
          <a:prstGeom prst="rect">
            <a:avLst/>
          </a:prstGeom>
          <a:noFill/>
        </p:spPr>
        <p:txBody>
          <a:bodyPr wrap="none" rtlCol="0">
            <a:spAutoFit/>
          </a:bodyPr>
          <a:lstStyle/>
          <a:p>
            <a:r>
              <a:rPr lang="es-CL" dirty="0" err="1">
                <a:solidFill>
                  <a:schemeClr val="bg1"/>
                </a:solidFill>
                <a:latin typeface="Arial" panose="020B0604020202020204" pitchFamily="34" charset="0"/>
                <a:cs typeface="Arial" panose="020B0604020202020204" pitchFamily="34" charset="0"/>
              </a:rPr>
              <a:t>Value</a:t>
            </a:r>
            <a:r>
              <a:rPr lang="es-CL" dirty="0">
                <a:solidFill>
                  <a:schemeClr val="bg1"/>
                </a:solidFill>
                <a:latin typeface="Arial" panose="020B0604020202020204" pitchFamily="34" charset="0"/>
                <a:cs typeface="Arial" panose="020B0604020202020204" pitchFamily="34" charset="0"/>
              </a:rPr>
              <a:t> UF/ m^2 </a:t>
            </a:r>
            <a:r>
              <a:rPr lang="es-CL" dirty="0" err="1">
                <a:solidFill>
                  <a:schemeClr val="bg1"/>
                </a:solidFill>
                <a:latin typeface="Arial" panose="020B0604020202020204" pitchFamily="34" charset="0"/>
                <a:cs typeface="Arial" panose="020B0604020202020204" pitchFamily="34" charset="0"/>
              </a:rPr>
              <a:t>lease</a:t>
            </a:r>
            <a:endParaRPr lang="es-MX" dirty="0">
              <a:solidFill>
                <a:schemeClr val="bg1"/>
              </a:solidFill>
              <a:latin typeface="Arial" panose="020B0604020202020204" pitchFamily="34" charset="0"/>
              <a:cs typeface="Arial" panose="020B0604020202020204" pitchFamily="34" charset="0"/>
            </a:endParaRPr>
          </a:p>
        </p:txBody>
      </p:sp>
      <p:sp>
        <p:nvSpPr>
          <p:cNvPr id="12" name="CuadroTexto 11">
            <a:extLst>
              <a:ext uri="{FF2B5EF4-FFF2-40B4-BE49-F238E27FC236}">
                <a16:creationId xmlns:a16="http://schemas.microsoft.com/office/drawing/2014/main" id="{EE9E3A59-71BB-4FAE-A1DF-3A42FA904397}"/>
              </a:ext>
            </a:extLst>
          </p:cNvPr>
          <p:cNvSpPr txBox="1"/>
          <p:nvPr/>
        </p:nvSpPr>
        <p:spPr>
          <a:xfrm>
            <a:off x="8605934" y="1005922"/>
            <a:ext cx="2948243" cy="369332"/>
          </a:xfrm>
          <a:prstGeom prst="rect">
            <a:avLst/>
          </a:prstGeom>
          <a:noFill/>
        </p:spPr>
        <p:txBody>
          <a:bodyPr wrap="none" rtlCol="0">
            <a:spAutoFit/>
          </a:bodyPr>
          <a:lstStyle/>
          <a:p>
            <a:r>
              <a:rPr lang="es-CL" dirty="0" err="1">
                <a:solidFill>
                  <a:schemeClr val="bg1"/>
                </a:solidFill>
                <a:latin typeface="Arial" panose="020B0604020202020204" pitchFamily="34" charset="0"/>
                <a:cs typeface="Arial" panose="020B0604020202020204" pitchFamily="34" charset="0"/>
              </a:rPr>
              <a:t>Density</a:t>
            </a:r>
            <a:r>
              <a:rPr lang="es-CL" dirty="0">
                <a:solidFill>
                  <a:schemeClr val="bg1"/>
                </a:solidFill>
                <a:latin typeface="Arial" panose="020B0604020202020204" pitchFamily="34" charset="0"/>
                <a:cs typeface="Arial" panose="020B0604020202020204" pitchFamily="34" charset="0"/>
              </a:rPr>
              <a:t> :</a:t>
            </a:r>
            <a:r>
              <a:rPr lang="es-CL" dirty="0" err="1">
                <a:solidFill>
                  <a:schemeClr val="bg1"/>
                </a:solidFill>
                <a:latin typeface="Arial" panose="020B0604020202020204" pitchFamily="34" charset="0"/>
                <a:cs typeface="Arial" panose="020B0604020202020204" pitchFamily="34" charset="0"/>
              </a:rPr>
              <a:t>Population</a:t>
            </a:r>
            <a:r>
              <a:rPr lang="es-CL" dirty="0">
                <a:solidFill>
                  <a:schemeClr val="bg1"/>
                </a:solidFill>
                <a:latin typeface="Arial" panose="020B0604020202020204" pitchFamily="34" charset="0"/>
                <a:cs typeface="Arial" panose="020B0604020202020204" pitchFamily="34" charset="0"/>
              </a:rPr>
              <a:t> / Km^2</a:t>
            </a:r>
            <a:endParaRPr lang="es-MX" dirty="0">
              <a:solidFill>
                <a:schemeClr val="bg1"/>
              </a:solidFill>
              <a:latin typeface="Arial" panose="020B0604020202020204" pitchFamily="34" charset="0"/>
              <a:cs typeface="Arial" panose="020B0604020202020204" pitchFamily="34" charset="0"/>
            </a:endParaRPr>
          </a:p>
        </p:txBody>
      </p:sp>
      <p:pic>
        <p:nvPicPr>
          <p:cNvPr id="6" name="Imagen 5">
            <a:extLst>
              <a:ext uri="{FF2B5EF4-FFF2-40B4-BE49-F238E27FC236}">
                <a16:creationId xmlns:a16="http://schemas.microsoft.com/office/drawing/2014/main" id="{C124994C-C6FA-4355-B329-B2B4AA7FCD2C}"/>
              </a:ext>
            </a:extLst>
          </p:cNvPr>
          <p:cNvPicPr>
            <a:picLocks noChangeAspect="1"/>
          </p:cNvPicPr>
          <p:nvPr/>
        </p:nvPicPr>
        <p:blipFill rotWithShape="1">
          <a:blip r:embed="rId4"/>
          <a:srcRect l="22347" t="47891" r="47959" b="23646"/>
          <a:stretch/>
        </p:blipFill>
        <p:spPr>
          <a:xfrm>
            <a:off x="7865706" y="1596466"/>
            <a:ext cx="4200611" cy="3368974"/>
          </a:xfrm>
          <a:prstGeom prst="rect">
            <a:avLst/>
          </a:prstGeom>
        </p:spPr>
      </p:pic>
    </p:spTree>
    <p:extLst>
      <p:ext uri="{BB962C8B-B14F-4D97-AF65-F5344CB8AC3E}">
        <p14:creationId xmlns:p14="http://schemas.microsoft.com/office/powerpoint/2010/main" val="3725972172"/>
      </p:ext>
    </p:extLst>
  </p:cSld>
  <p:clrMapOvr>
    <a:masterClrMapping/>
  </p:clrMapOvr>
</p:sld>
</file>

<file path=ppt/theme/theme1.xml><?xml version="1.0" encoding="utf-8"?>
<a:theme xmlns:a="http://schemas.openxmlformats.org/drawingml/2006/main" name="BlockprintVTI">
  <a:themeElements>
    <a:clrScheme name="AnalogousFromRegularSeedLeftStep">
      <a:dk1>
        <a:srgbClr val="000000"/>
      </a:dk1>
      <a:lt1>
        <a:srgbClr val="FFFFFF"/>
      </a:lt1>
      <a:dk2>
        <a:srgbClr val="1B2C2F"/>
      </a:dk2>
      <a:lt2>
        <a:srgbClr val="F1F0F3"/>
      </a:lt2>
      <a:accent1>
        <a:srgbClr val="96A91E"/>
      </a:accent1>
      <a:accent2>
        <a:srgbClr val="C99716"/>
      </a:accent2>
      <a:accent3>
        <a:srgbClr val="E76329"/>
      </a:accent3>
      <a:accent4>
        <a:srgbClr val="D5172C"/>
      </a:accent4>
      <a:accent5>
        <a:srgbClr val="E7298D"/>
      </a:accent5>
      <a:accent6>
        <a:srgbClr val="D517CA"/>
      </a:accent6>
      <a:hlink>
        <a:srgbClr val="7163CB"/>
      </a:hlink>
      <a:folHlink>
        <a:srgbClr val="7F7F7F"/>
      </a:folHlink>
    </a:clrScheme>
    <a:fontScheme name="Custom 56">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printVTI" id="{AA8C8908-6BA4-477C-AEA4-CB6C32A1FE3B}" vid="{36392749-7C1D-4938-93BB-440CD2A1B0AB}"/>
    </a:ext>
  </a:extLst>
</a:theme>
</file>

<file path=docProps/app.xml><?xml version="1.0" encoding="utf-8"?>
<Properties xmlns="http://schemas.openxmlformats.org/officeDocument/2006/extended-properties" xmlns:vt="http://schemas.openxmlformats.org/officeDocument/2006/docPropsVTypes">
  <TotalTime>293</TotalTime>
  <Words>1139</Words>
  <Application>Microsoft Office PowerPoint</Application>
  <PresentationFormat>Panorámica</PresentationFormat>
  <Paragraphs>99</Paragraphs>
  <Slides>15</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15</vt:i4>
      </vt:variant>
    </vt:vector>
  </HeadingPairs>
  <TitlesOfParts>
    <vt:vector size="20" baseType="lpstr">
      <vt:lpstr>Arial</vt:lpstr>
      <vt:lpstr>Avenir Next LT Pro</vt:lpstr>
      <vt:lpstr>AvenirNext LT Pro Medium</vt:lpstr>
      <vt:lpstr>Google Sans</vt:lpstr>
      <vt:lpstr>BlockprintVTI</vt:lpstr>
      <vt:lpstr>Exploring Best locations for Bakery store in Santiago, Chile </vt:lpstr>
      <vt:lpstr>Introduction</vt:lpstr>
      <vt:lpstr>The Problem</vt:lpstr>
      <vt:lpstr>Target Audience    Interest</vt:lpstr>
      <vt:lpstr>Data acquisition and cleaning </vt:lpstr>
      <vt:lpstr>Methodology</vt:lpstr>
      <vt:lpstr>First views of data</vt:lpstr>
      <vt:lpstr>Looking at data from Foursquare</vt:lpstr>
      <vt:lpstr>Exploring Polpulation, density and value of the land…</vt:lpstr>
      <vt:lpstr>Presentación de PowerPoint</vt:lpstr>
      <vt:lpstr>Correlation analysis</vt:lpstr>
      <vt:lpstr>Machine learning technics</vt:lpstr>
      <vt:lpstr>Presentación de PowerPoint</vt:lpstr>
      <vt:lpstr>Discussion and Conclusions </vt:lpstr>
      <vt:lpstr>Exploring Best locations for Bakery store in Santiago, Chile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Best locations for Bakery store in Santiago, Chile</dc:title>
  <dc:creator>Pedro Reyes</dc:creator>
  <cp:lastModifiedBy>Pedro Reyes</cp:lastModifiedBy>
  <cp:revision>21</cp:revision>
  <dcterms:created xsi:type="dcterms:W3CDTF">2021-03-20T14:52:53Z</dcterms:created>
  <dcterms:modified xsi:type="dcterms:W3CDTF">2021-03-23T16:02:44Z</dcterms:modified>
</cp:coreProperties>
</file>

<file path=docProps/thumbnail.jpeg>
</file>